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86" r:id="rId1"/>
  </p:sldMasterIdLst>
  <p:sldIdLst>
    <p:sldId id="256" r:id="rId2"/>
    <p:sldId id="258" r:id="rId3"/>
    <p:sldId id="261" r:id="rId4"/>
    <p:sldId id="257" r:id="rId5"/>
    <p:sldId id="262" r:id="rId6"/>
    <p:sldId id="278" r:id="rId7"/>
    <p:sldId id="263" r:id="rId8"/>
    <p:sldId id="259" r:id="rId9"/>
    <p:sldId id="277" r:id="rId10"/>
    <p:sldId id="265" r:id="rId11"/>
    <p:sldId id="279" r:id="rId12"/>
    <p:sldId id="287" r:id="rId13"/>
    <p:sldId id="282" r:id="rId14"/>
    <p:sldId id="288" r:id="rId15"/>
    <p:sldId id="281" r:id="rId16"/>
    <p:sldId id="289" r:id="rId17"/>
    <p:sldId id="280" r:id="rId18"/>
    <p:sldId id="260" r:id="rId19"/>
    <p:sldId id="290" r:id="rId20"/>
    <p:sldId id="291" r:id="rId21"/>
    <p:sldId id="292" r:id="rId22"/>
    <p:sldId id="293" r:id="rId23"/>
    <p:sldId id="294" r:id="rId24"/>
    <p:sldId id="295" r:id="rId25"/>
    <p:sldId id="296" r:id="rId26"/>
    <p:sldId id="297" r:id="rId27"/>
    <p:sldId id="298" r:id="rId28"/>
    <p:sldId id="299" r:id="rId29"/>
    <p:sldId id="300" r:id="rId30"/>
    <p:sldId id="301" r:id="rId31"/>
    <p:sldId id="264" r:id="rId32"/>
    <p:sldId id="266" r:id="rId33"/>
    <p:sldId id="302" r:id="rId34"/>
    <p:sldId id="304" r:id="rId35"/>
    <p:sldId id="268" r:id="rId36"/>
    <p:sldId id="274" r:id="rId37"/>
    <p:sldId id="269" r:id="rId38"/>
    <p:sldId id="272" r:id="rId39"/>
    <p:sldId id="273" r:id="rId40"/>
    <p:sldId id="303" r:id="rId4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78" d="100"/>
          <a:sy n="78" d="100"/>
        </p:scale>
        <p:origin x="420"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jp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標題投影片">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zh-TW" altLang="en-US"/>
              <a:t>按一下以編輯母片標題樣式</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按一下以編輯母片副標題樣式</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8A87A34-81AB-432B-8DAE-1953F412C126}" type="datetimeFigureOut">
              <a:rPr lang="en-US" smtClean="0"/>
              <a:t>1/3/2023</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D22F896-40B5-4ADD-8801-0D06FADFA095}" type="slidenum">
              <a:rPr lang="en-US" smtClean="0"/>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3636214664"/>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5003280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zh-TW" altLang="en-US"/>
              <a:t>按一下以編輯母片標題樣式</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4468468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idx="1"/>
          </p:nvPr>
        </p:nvSpPr>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3900552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章節標題">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zh-TW" altLang="en-US"/>
              <a:t>按一下以編輯母片標題樣式</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a:t>編輯母片文字樣式</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48A87A34-81AB-432B-8DAE-1953F412C126}" type="datetimeFigureOut">
              <a:rPr lang="en-US" smtClean="0"/>
              <a:t>1/3/2023</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D22F896-40B5-4ADD-8801-0D06FADFA095}" type="slidenum">
              <a:rPr lang="en-US" smtClean="0"/>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3782262927"/>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zh-TW" altLang="en-US"/>
              <a:t>按一下以編輯母片標題樣式</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1/3/2023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432835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zh-TW" altLang="en-US"/>
              <a:t>按一下以編輯母片標題樣式</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1/3/2023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0181755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1/3/2023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65679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1/3/2023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589109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含標題的內容">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zh-TW" altLang="en-US"/>
              <a:t>按一下以編輯母片標題樣式</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編輯母片文字樣式</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48A87A34-81AB-432B-8DAE-1953F412C126}" type="datetimeFigureOut">
              <a:rPr lang="en-US" smtClean="0"/>
              <a:t>1/3/2023</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D22F896-40B5-4ADD-8801-0D06FADFA095}" type="slidenum">
              <a:rPr lang="en-US" smtClean="0"/>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3762461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含標題的圖片">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zh-TW" altLang="en-US"/>
              <a:t>按一下以編輯母片標題樣式</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TW" altLang="en-US"/>
              <a:t>按一下圖示以新增圖片</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編輯母片文字樣式</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48A87A34-81AB-432B-8DAE-1953F412C126}" type="datetimeFigureOut">
              <a:rPr lang="en-US" smtClean="0"/>
              <a:t>1/3/2023</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D22F896-40B5-4ADD-8801-0D06FADFA095}" type="slidenum">
              <a:rPr lang="en-US" smtClean="0"/>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3168996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zh-TW" altLang="en-US"/>
              <a:t>按一下以編輯母片標題樣式</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48A87A34-81AB-432B-8DAE-1953F412C126}" type="datetimeFigureOut">
              <a:rPr lang="en-US" smtClean="0"/>
              <a:pPr/>
              <a:t>1/3/2023</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D22F896-40B5-4ADD-8801-0D06FADFA095}" type="slidenum">
              <a:rPr lang="en-US" smtClean="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593842125"/>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hyperlink" Target="https://www.techtarget.com/whatis/definition/motherboard" TargetMode="External"/><Relationship Id="rId7" Type="http://schemas.openxmlformats.org/officeDocument/2006/relationships/hyperlink" Target="https://www.techtarget.com/whatis/definition/volatile-memory" TargetMode="External"/><Relationship Id="rId2" Type="http://schemas.openxmlformats.org/officeDocument/2006/relationships/hyperlink" Target="https://www.techtarget.com/whatis/definition/operating-system-OS" TargetMode="External"/><Relationship Id="rId1" Type="http://schemas.openxmlformats.org/officeDocument/2006/relationships/slideLayout" Target="../slideLayouts/slideLayout2.xml"/><Relationship Id="rId6" Type="http://schemas.openxmlformats.org/officeDocument/2006/relationships/hyperlink" Target="https://www.techtarget.com/whatis/definition/memory" TargetMode="External"/><Relationship Id="rId5" Type="http://schemas.openxmlformats.org/officeDocument/2006/relationships/hyperlink" Target="https://www.techtarget.com/whatis/definition/clock-speed" TargetMode="External"/><Relationship Id="rId4" Type="http://schemas.openxmlformats.org/officeDocument/2006/relationships/hyperlink" Target="https://www.techtarget.com/whatis/definition/processor" TargetMode="External"/></Relationships>
</file>

<file path=ppt/slides/_rels/slide39.xml.rels><?xml version="1.0" encoding="UTF-8" standalone="yes"?>
<Relationships xmlns="http://schemas.openxmlformats.org/package/2006/relationships"><Relationship Id="rId3" Type="http://schemas.openxmlformats.org/officeDocument/2006/relationships/hyperlink" Target="https://www.techtarget.com/searchstorage/definition/SSD-solid-state-drive" TargetMode="External"/><Relationship Id="rId2" Type="http://schemas.openxmlformats.org/officeDocument/2006/relationships/hyperlink" Target="https://www.techtarget.com/searchstorage/definition/hard-disk-drive" TargetMode="External"/><Relationship Id="rId1" Type="http://schemas.openxmlformats.org/officeDocument/2006/relationships/slideLayout" Target="../slideLayouts/slideLayout2.xml"/><Relationship Id="rId4" Type="http://schemas.openxmlformats.org/officeDocument/2006/relationships/hyperlink" Target="https://www.techtarget.com/searchstorage/definition/optical-storage"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hyperlink" Target="https://www.techtarget.com/searchnetworking/definition/network-interface-card" TargetMode="External"/><Relationship Id="rId2" Type="http://schemas.openxmlformats.org/officeDocument/2006/relationships/hyperlink" Target="https://www.techtarget.com/searchvirtualdesktop/definition/GPU-graphics-processing-unit" TargetMode="External"/><Relationship Id="rId1" Type="http://schemas.openxmlformats.org/officeDocument/2006/relationships/slideLayout" Target="../slideLayouts/slideLayout2.xml"/><Relationship Id="rId4" Type="http://schemas.openxmlformats.org/officeDocument/2006/relationships/hyperlink" Target="https://www.techtarget.com/searchnetworking/definition/local-area-network-LAN"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ctrTitle"/>
          </p:nvPr>
        </p:nvSpPr>
        <p:spPr>
          <a:xfrm>
            <a:off x="1745669" y="2252750"/>
            <a:ext cx="7631087" cy="1191489"/>
          </a:xfrm>
        </p:spPr>
        <p:txBody>
          <a:bodyPr anchor="t"/>
          <a:lstStyle/>
          <a:p>
            <a:pPr algn="l"/>
            <a:r>
              <a:rPr lang="en-US" altLang="zh-TW" sz="6000" dirty="0">
                <a:latin typeface="Algerian" panose="04020705040A02060702" pitchFamily="82" charset="0"/>
              </a:rPr>
              <a:t>COMPUTER NETWORK</a:t>
            </a:r>
            <a:endParaRPr lang="zh-TW" altLang="en-US" sz="6000" dirty="0">
              <a:latin typeface="Algerian" panose="04020705040A02060702" pitchFamily="82" charset="0"/>
            </a:endParaRPr>
          </a:p>
        </p:txBody>
      </p:sp>
      <p:sp>
        <p:nvSpPr>
          <p:cNvPr id="3" name="TextBox 2">
            <a:extLst>
              <a:ext uri="{FF2B5EF4-FFF2-40B4-BE49-F238E27FC236}">
                <a16:creationId xmlns:a16="http://schemas.microsoft.com/office/drawing/2014/main" id="{246AEEA6-E092-0AE9-78E7-4E1164AF885B}"/>
              </a:ext>
            </a:extLst>
          </p:cNvPr>
          <p:cNvSpPr txBox="1"/>
          <p:nvPr/>
        </p:nvSpPr>
        <p:spPr>
          <a:xfrm>
            <a:off x="1940011" y="3805881"/>
            <a:ext cx="7129848" cy="1477328"/>
          </a:xfrm>
          <a:prstGeom prst="rect">
            <a:avLst/>
          </a:prstGeom>
          <a:noFill/>
        </p:spPr>
        <p:txBody>
          <a:bodyPr wrap="square" rtlCol="0">
            <a:spAutoFit/>
          </a:bodyPr>
          <a:lstStyle/>
          <a:p>
            <a:r>
              <a:rPr lang="en-PH" altLang="ja-JP" dirty="0">
                <a:latin typeface="Algerian" panose="04020705040A02060702" pitchFamily="82" charset="0"/>
              </a:rPr>
              <a:t>NAME:</a:t>
            </a:r>
          </a:p>
          <a:p>
            <a:r>
              <a:rPr lang="ja-JP" altLang="en-US" dirty="0">
                <a:latin typeface="Algerian" panose="04020705040A02060702" pitchFamily="82" charset="0"/>
              </a:rPr>
              <a:t>珍古絲汀</a:t>
            </a:r>
            <a:endParaRPr lang="en-PH" altLang="ja-JP" dirty="0">
              <a:latin typeface="Algerian" panose="04020705040A02060702" pitchFamily="82" charset="0"/>
            </a:endParaRPr>
          </a:p>
          <a:p>
            <a:r>
              <a:rPr lang="en-PH" dirty="0">
                <a:latin typeface="Algerian" panose="04020705040A02060702" pitchFamily="82" charset="0"/>
              </a:rPr>
              <a:t>4110E238</a:t>
            </a:r>
          </a:p>
          <a:p>
            <a:endParaRPr lang="en-PH" dirty="0">
              <a:latin typeface="Algerian" panose="04020705040A02060702" pitchFamily="82" charset="0"/>
            </a:endParaRPr>
          </a:p>
          <a:p>
            <a:r>
              <a:rPr lang="en-PH" dirty="0">
                <a:latin typeface="Algerian" panose="04020705040A02060702" pitchFamily="82" charset="0"/>
              </a:rPr>
              <a:t>TEACHER: MYDEARGREATTEACHER</a:t>
            </a:r>
          </a:p>
        </p:txBody>
      </p:sp>
    </p:spTree>
    <p:extLst>
      <p:ext uri="{BB962C8B-B14F-4D97-AF65-F5344CB8AC3E}">
        <p14:creationId xmlns:p14="http://schemas.microsoft.com/office/powerpoint/2010/main" val="21814140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414996" y="685800"/>
            <a:ext cx="9601200" cy="1485900"/>
          </a:xfrm>
        </p:spPr>
        <p:txBody>
          <a:bodyPr anchor="ctr"/>
          <a:lstStyle/>
          <a:p>
            <a:r>
              <a:rPr lang="en-US" altLang="zh-TW" dirty="0">
                <a:latin typeface="Algerian" panose="04020705040A02060702" pitchFamily="82" charset="0"/>
              </a:rPr>
              <a:t>OSI MODEL</a:t>
            </a:r>
            <a:endParaRPr lang="zh-TW" altLang="en-US" dirty="0">
              <a:latin typeface="Algerian" panose="04020705040A02060702" pitchFamily="82" charset="0"/>
            </a:endParaRPr>
          </a:p>
        </p:txBody>
      </p:sp>
      <p:pic>
        <p:nvPicPr>
          <p:cNvPr id="7" name="內容版面配置區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802965" y="1956220"/>
            <a:ext cx="4996394" cy="4339806"/>
          </a:xfrm>
        </p:spPr>
      </p:pic>
      <p:sp>
        <p:nvSpPr>
          <p:cNvPr id="3" name="矩形 2">
            <a:extLst>
              <a:ext uri="{FF2B5EF4-FFF2-40B4-BE49-F238E27FC236}">
                <a16:creationId xmlns:a16="http://schemas.microsoft.com/office/drawing/2014/main" id="{A03964F3-EE00-40AB-BAEC-ED1F202E4EB8}"/>
              </a:ext>
            </a:extLst>
          </p:cNvPr>
          <p:cNvSpPr/>
          <p:nvPr/>
        </p:nvSpPr>
        <p:spPr>
          <a:xfrm>
            <a:off x="1425482" y="1787040"/>
            <a:ext cx="4790114" cy="4893647"/>
          </a:xfrm>
          <a:prstGeom prst="rect">
            <a:avLst/>
          </a:prstGeom>
        </p:spPr>
        <p:txBody>
          <a:bodyPr wrap="square">
            <a:spAutoFit/>
          </a:bodyPr>
          <a:lstStyle/>
          <a:p>
            <a:r>
              <a:rPr lang="zh-TW" altLang="en-US" sz="2400" dirty="0">
                <a:latin typeface="Algerian" panose="04020705040A02060702" pitchFamily="82" charset="0"/>
              </a:rPr>
              <a:t>The seven levels that computer systems employ to interact over a network are described by the Open Systems Interconnection (OSI) model. In the early 1980s, all significant computer and telecommunications businesses adopted it as the first universal architecture for network communications.</a:t>
            </a:r>
          </a:p>
        </p:txBody>
      </p:sp>
    </p:spTree>
    <p:extLst>
      <p:ext uri="{BB962C8B-B14F-4D97-AF65-F5344CB8AC3E}">
        <p14:creationId xmlns:p14="http://schemas.microsoft.com/office/powerpoint/2010/main" val="38795206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6BC6208-3DED-48F6-A6C7-D3EE71370539}"/>
              </a:ext>
            </a:extLst>
          </p:cNvPr>
          <p:cNvSpPr>
            <a:spLocks noGrp="1"/>
          </p:cNvSpPr>
          <p:nvPr>
            <p:ph type="title"/>
          </p:nvPr>
        </p:nvSpPr>
        <p:spPr/>
        <p:txBody>
          <a:bodyPr/>
          <a:lstStyle/>
          <a:p>
            <a:r>
              <a:rPr lang="en-US" altLang="zh-TW" dirty="0">
                <a:latin typeface="Algerian" panose="04020705040A02060702" pitchFamily="82" charset="0"/>
              </a:rPr>
              <a:t>OSI MODEL</a:t>
            </a:r>
            <a:r>
              <a:rPr lang="zh-TW" altLang="en-US" dirty="0">
                <a:latin typeface="Algerian" panose="04020705040A02060702" pitchFamily="82" charset="0"/>
              </a:rPr>
              <a:t> </a:t>
            </a:r>
            <a:r>
              <a:rPr lang="en-US" altLang="zh-TW" dirty="0">
                <a:latin typeface="Algerian" panose="04020705040A02060702" pitchFamily="82" charset="0"/>
              </a:rPr>
              <a:t>layer function</a:t>
            </a:r>
            <a:endParaRPr lang="zh-TW" altLang="en-US" dirty="0"/>
          </a:p>
        </p:txBody>
      </p:sp>
      <p:sp>
        <p:nvSpPr>
          <p:cNvPr id="3" name="內容版面配置區 2">
            <a:extLst>
              <a:ext uri="{FF2B5EF4-FFF2-40B4-BE49-F238E27FC236}">
                <a16:creationId xmlns:a16="http://schemas.microsoft.com/office/drawing/2014/main" id="{4DF0975A-09B1-4D38-BC0E-28DDD0072D0D}"/>
              </a:ext>
            </a:extLst>
          </p:cNvPr>
          <p:cNvSpPr>
            <a:spLocks noGrp="1"/>
          </p:cNvSpPr>
          <p:nvPr>
            <p:ph idx="1"/>
          </p:nvPr>
        </p:nvSpPr>
        <p:spPr>
          <a:xfrm>
            <a:off x="1371600" y="1740716"/>
            <a:ext cx="9601200" cy="4827864"/>
          </a:xfrm>
        </p:spPr>
        <p:txBody>
          <a:bodyPr>
            <a:normAutofit/>
          </a:bodyPr>
          <a:lstStyle/>
          <a:p>
            <a:r>
              <a:rPr lang="en-US" altLang="zh-TW" b="1" dirty="0">
                <a:latin typeface="Algerian" panose="04020705040A02060702" pitchFamily="82" charset="0"/>
              </a:rPr>
              <a:t>Layer 7: Application </a:t>
            </a:r>
          </a:p>
          <a:p>
            <a:pPr marL="0" indent="0">
              <a:buNone/>
            </a:pPr>
            <a:r>
              <a:rPr lang="en-US" altLang="zh-TW" dirty="0">
                <a:latin typeface="Algerian" panose="04020705040A02060702" pitchFamily="82" charset="0"/>
              </a:rPr>
              <a:t>      End-user applications like web browsers and email clients operate at the application layer. It offers protocols that let computer programs transmit and receive data and give consumers useful information. The Hypertext Transfer Protocol (HTTP), File Transfer Protocol (FTP), Post Office Protocol (POP), Simple Mail Transfer Protocol (SMTP), and Domain Name System are a few examples of application layer protocols (DNS).</a:t>
            </a:r>
          </a:p>
          <a:p>
            <a:pPr marL="0" indent="0">
              <a:buNone/>
            </a:pPr>
            <a:endParaRPr lang="en-US" altLang="zh-TW" dirty="0">
              <a:latin typeface="Algerian" panose="04020705040A02060702" pitchFamily="82" charset="0"/>
            </a:endParaRPr>
          </a:p>
          <a:p>
            <a:pPr marL="0" indent="0">
              <a:buNone/>
            </a:pPr>
            <a:endParaRPr lang="en-US" altLang="zh-TW" dirty="0">
              <a:latin typeface="Algerian" panose="04020705040A02060702" pitchFamily="82" charset="0"/>
            </a:endParaRPr>
          </a:p>
          <a:p>
            <a:pPr marL="0" indent="0">
              <a:buNone/>
            </a:pPr>
            <a:endParaRPr lang="en-US" altLang="zh-TW" dirty="0">
              <a:latin typeface="Algerian" panose="04020705040A02060702" pitchFamily="82" charset="0"/>
            </a:endParaRPr>
          </a:p>
          <a:p>
            <a:pPr marL="0" indent="0">
              <a:buNone/>
            </a:pPr>
            <a:endParaRPr lang="en-US" altLang="zh-TW" dirty="0">
              <a:latin typeface="Algerian" panose="04020705040A02060702" pitchFamily="82" charset="0"/>
            </a:endParaRPr>
          </a:p>
          <a:p>
            <a:pPr marL="0" indent="0">
              <a:buNone/>
            </a:pPr>
            <a:endParaRPr lang="zh-TW" altLang="en-US" dirty="0">
              <a:latin typeface="Algerian" panose="04020705040A02060702" pitchFamily="82" charset="0"/>
            </a:endParaRPr>
          </a:p>
        </p:txBody>
      </p:sp>
    </p:spTree>
    <p:extLst>
      <p:ext uri="{BB962C8B-B14F-4D97-AF65-F5344CB8AC3E}">
        <p14:creationId xmlns:p14="http://schemas.microsoft.com/office/powerpoint/2010/main" val="27006569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11DE3-AF5A-CDDD-7F6F-491FB5C02C14}"/>
              </a:ext>
            </a:extLst>
          </p:cNvPr>
          <p:cNvSpPr>
            <a:spLocks noGrp="1"/>
          </p:cNvSpPr>
          <p:nvPr>
            <p:ph type="title"/>
          </p:nvPr>
        </p:nvSpPr>
        <p:spPr/>
        <p:txBody>
          <a:bodyPr anchor="ctr"/>
          <a:lstStyle/>
          <a:p>
            <a:r>
              <a:rPr lang="en-US" altLang="zh-TW" dirty="0">
                <a:latin typeface="Algerian" panose="04020705040A02060702" pitchFamily="82" charset="0"/>
              </a:rPr>
              <a:t>OSI MODEL</a:t>
            </a:r>
            <a:r>
              <a:rPr lang="zh-TW" altLang="en-US" dirty="0">
                <a:latin typeface="Algerian" panose="04020705040A02060702" pitchFamily="82" charset="0"/>
              </a:rPr>
              <a:t> </a:t>
            </a:r>
            <a:r>
              <a:rPr lang="en-US" altLang="zh-TW" dirty="0">
                <a:latin typeface="Algerian" panose="04020705040A02060702" pitchFamily="82" charset="0"/>
              </a:rPr>
              <a:t>layer function</a:t>
            </a:r>
            <a:endParaRPr lang="en-PH" dirty="0"/>
          </a:p>
        </p:txBody>
      </p:sp>
      <p:sp>
        <p:nvSpPr>
          <p:cNvPr id="3" name="Content Placeholder 2">
            <a:extLst>
              <a:ext uri="{FF2B5EF4-FFF2-40B4-BE49-F238E27FC236}">
                <a16:creationId xmlns:a16="http://schemas.microsoft.com/office/drawing/2014/main" id="{F0D850EB-EC5D-D133-BEF3-D2740C83440E}"/>
              </a:ext>
            </a:extLst>
          </p:cNvPr>
          <p:cNvSpPr>
            <a:spLocks noGrp="1"/>
          </p:cNvSpPr>
          <p:nvPr>
            <p:ph idx="1"/>
          </p:nvPr>
        </p:nvSpPr>
        <p:spPr>
          <a:xfrm>
            <a:off x="1371600" y="1985211"/>
            <a:ext cx="9601200" cy="3581400"/>
          </a:xfrm>
        </p:spPr>
        <p:txBody>
          <a:bodyPr/>
          <a:lstStyle/>
          <a:p>
            <a:r>
              <a:rPr lang="en-US" altLang="zh-TW" b="1" dirty="0">
                <a:latin typeface="Algerian" panose="04020705040A02060702" pitchFamily="82" charset="0"/>
              </a:rPr>
              <a:t>Layer 6: Presentation</a:t>
            </a:r>
          </a:p>
          <a:p>
            <a:pPr marL="0" indent="0">
              <a:buNone/>
            </a:pPr>
            <a:r>
              <a:rPr lang="en-US" altLang="zh-TW" dirty="0">
                <a:latin typeface="Algerian" panose="04020705040A02060702" pitchFamily="82" charset="0"/>
              </a:rPr>
              <a:t>      Data is prepared for the application layer by the presentation layer. In order for data to be correctly received on the other end, it specifies how two devices should encode, encrypt, and compress data. Any data transmitted by the application layer is processed by the presentation layer before being delivered via the session layer.</a:t>
            </a:r>
          </a:p>
          <a:p>
            <a:endParaRPr lang="en-PH" dirty="0"/>
          </a:p>
        </p:txBody>
      </p:sp>
    </p:spTree>
    <p:extLst>
      <p:ext uri="{BB962C8B-B14F-4D97-AF65-F5344CB8AC3E}">
        <p14:creationId xmlns:p14="http://schemas.microsoft.com/office/powerpoint/2010/main" val="35429146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C40C83C4-52FB-4989-8BF4-94A1A673E559}"/>
              </a:ext>
            </a:extLst>
          </p:cNvPr>
          <p:cNvSpPr>
            <a:spLocks noGrp="1"/>
          </p:cNvSpPr>
          <p:nvPr>
            <p:ph type="title"/>
          </p:nvPr>
        </p:nvSpPr>
        <p:spPr/>
        <p:txBody>
          <a:bodyPr/>
          <a:lstStyle/>
          <a:p>
            <a:r>
              <a:rPr lang="en-US" altLang="zh-TW" dirty="0">
                <a:latin typeface="Algerian" panose="04020705040A02060702" pitchFamily="82" charset="0"/>
              </a:rPr>
              <a:t>OSI MODEL</a:t>
            </a:r>
            <a:r>
              <a:rPr lang="zh-TW" altLang="en-US" dirty="0">
                <a:latin typeface="Algerian" panose="04020705040A02060702" pitchFamily="82" charset="0"/>
              </a:rPr>
              <a:t> </a:t>
            </a:r>
            <a:r>
              <a:rPr lang="en-US" altLang="zh-TW" dirty="0">
                <a:latin typeface="Algerian" panose="04020705040A02060702" pitchFamily="82" charset="0"/>
              </a:rPr>
              <a:t>layer function</a:t>
            </a:r>
            <a:endParaRPr lang="zh-TW" altLang="en-US" dirty="0"/>
          </a:p>
        </p:txBody>
      </p:sp>
      <p:sp>
        <p:nvSpPr>
          <p:cNvPr id="3" name="內容版面配置區 2">
            <a:extLst>
              <a:ext uri="{FF2B5EF4-FFF2-40B4-BE49-F238E27FC236}">
                <a16:creationId xmlns:a16="http://schemas.microsoft.com/office/drawing/2014/main" id="{47B31185-6B13-41B7-A813-ABD4F9E03661}"/>
              </a:ext>
            </a:extLst>
          </p:cNvPr>
          <p:cNvSpPr>
            <a:spLocks noGrp="1"/>
          </p:cNvSpPr>
          <p:nvPr>
            <p:ph idx="1"/>
          </p:nvPr>
        </p:nvSpPr>
        <p:spPr>
          <a:xfrm>
            <a:off x="1295400" y="1638300"/>
            <a:ext cx="9601200" cy="4812834"/>
          </a:xfrm>
        </p:spPr>
        <p:txBody>
          <a:bodyPr>
            <a:normAutofit/>
          </a:bodyPr>
          <a:lstStyle/>
          <a:p>
            <a:r>
              <a:rPr lang="en-US" altLang="zh-TW" dirty="0">
                <a:latin typeface="Algerian" panose="04020705040A02060702" pitchFamily="82" charset="0"/>
              </a:rPr>
              <a:t>Layer 5:</a:t>
            </a:r>
            <a:r>
              <a:rPr lang="zh-TW" altLang="en-US" dirty="0">
                <a:latin typeface="Algerian" panose="04020705040A02060702" pitchFamily="82" charset="0"/>
              </a:rPr>
              <a:t> </a:t>
            </a:r>
            <a:r>
              <a:rPr lang="en-US" altLang="zh-TW" dirty="0">
                <a:latin typeface="Algerian" panose="04020705040A02060702" pitchFamily="82" charset="0"/>
              </a:rPr>
              <a:t>Session</a:t>
            </a:r>
          </a:p>
          <a:p>
            <a:pPr marL="0" indent="0">
              <a:buNone/>
            </a:pPr>
            <a:r>
              <a:rPr lang="zh-TW" altLang="en-US" dirty="0">
                <a:latin typeface="Algerian" panose="04020705040A02060702" pitchFamily="82" charset="0"/>
              </a:rPr>
              <a:t>      </a:t>
            </a:r>
            <a:r>
              <a:rPr lang="en-US" altLang="zh-TW" dirty="0">
                <a:latin typeface="Algerian" panose="04020705040A02060702" pitchFamily="82" charset="0"/>
              </a:rPr>
              <a:t>The session layer establishes sessions, or channels of communication, between devices. It is in charge of starting sessions, making sure they are active and open while data is being exchanged, and shutting them down once communication is complete. The session layer can also establish checkpoints during a data transmission, allowing devices to pick up where they left off in the event that the session is terminated</a:t>
            </a:r>
          </a:p>
          <a:p>
            <a:pPr marL="0" indent="0">
              <a:buNone/>
            </a:pPr>
            <a:endParaRPr lang="zh-TW" altLang="en-US" dirty="0">
              <a:latin typeface="Algerian" panose="04020705040A02060702" pitchFamily="82" charset="0"/>
            </a:endParaRPr>
          </a:p>
        </p:txBody>
      </p:sp>
    </p:spTree>
    <p:extLst>
      <p:ext uri="{BB962C8B-B14F-4D97-AF65-F5344CB8AC3E}">
        <p14:creationId xmlns:p14="http://schemas.microsoft.com/office/powerpoint/2010/main" val="2469073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1BB66-55D3-8528-053B-2322550C2E22}"/>
              </a:ext>
            </a:extLst>
          </p:cNvPr>
          <p:cNvSpPr>
            <a:spLocks noGrp="1"/>
          </p:cNvSpPr>
          <p:nvPr>
            <p:ph type="title"/>
          </p:nvPr>
        </p:nvSpPr>
        <p:spPr/>
        <p:txBody>
          <a:bodyPr anchor="ctr"/>
          <a:lstStyle/>
          <a:p>
            <a:r>
              <a:rPr lang="en-US" altLang="zh-TW" dirty="0">
                <a:latin typeface="Algerian" panose="04020705040A02060702" pitchFamily="82" charset="0"/>
              </a:rPr>
              <a:t>OSI MODEL</a:t>
            </a:r>
            <a:r>
              <a:rPr lang="zh-TW" altLang="en-US" dirty="0">
                <a:latin typeface="Algerian" panose="04020705040A02060702" pitchFamily="82" charset="0"/>
              </a:rPr>
              <a:t> </a:t>
            </a:r>
            <a:r>
              <a:rPr lang="en-US" altLang="zh-TW" dirty="0">
                <a:latin typeface="Algerian" panose="04020705040A02060702" pitchFamily="82" charset="0"/>
              </a:rPr>
              <a:t>layer function</a:t>
            </a:r>
            <a:endParaRPr lang="en-PH" dirty="0"/>
          </a:p>
        </p:txBody>
      </p:sp>
      <p:sp>
        <p:nvSpPr>
          <p:cNvPr id="3" name="Content Placeholder 2">
            <a:extLst>
              <a:ext uri="{FF2B5EF4-FFF2-40B4-BE49-F238E27FC236}">
                <a16:creationId xmlns:a16="http://schemas.microsoft.com/office/drawing/2014/main" id="{DDCFD4DD-8CEF-6F51-9642-0C5297398B74}"/>
              </a:ext>
            </a:extLst>
          </p:cNvPr>
          <p:cNvSpPr>
            <a:spLocks noGrp="1"/>
          </p:cNvSpPr>
          <p:nvPr>
            <p:ph idx="1"/>
          </p:nvPr>
        </p:nvSpPr>
        <p:spPr>
          <a:xfrm>
            <a:off x="1524000" y="1949117"/>
            <a:ext cx="9601200" cy="3581400"/>
          </a:xfrm>
        </p:spPr>
        <p:txBody>
          <a:bodyPr/>
          <a:lstStyle/>
          <a:p>
            <a:pPr marL="0" indent="0">
              <a:buNone/>
            </a:pPr>
            <a:r>
              <a:rPr lang="en-US" altLang="zh-TW" dirty="0">
                <a:latin typeface="Algerian" panose="04020705040A02060702" pitchFamily="82" charset="0"/>
              </a:rPr>
              <a:t>Layer 4: Transport </a:t>
            </a:r>
          </a:p>
          <a:p>
            <a:pPr marL="0" indent="0">
              <a:buNone/>
            </a:pPr>
            <a:r>
              <a:rPr lang="en-US" altLang="zh-TW" dirty="0">
                <a:latin typeface="Algerian" panose="04020705040A02060702" pitchFamily="82" charset="0"/>
              </a:rPr>
              <a:t>Data transferred in the session layer is divided into "segments" by the transport layer at the receiving end. On the receiving end, it is in charge of putting the segments back together in order to create data that the session layer may use. The transport layer performs error control, which determines whether data was received wrongly and, if not, requests it again, as well as flow control, which sends data at a pace that matches the connection speed of the receiving device.</a:t>
            </a:r>
          </a:p>
          <a:p>
            <a:endParaRPr lang="en-PH" dirty="0"/>
          </a:p>
        </p:txBody>
      </p:sp>
    </p:spTree>
    <p:extLst>
      <p:ext uri="{BB962C8B-B14F-4D97-AF65-F5344CB8AC3E}">
        <p14:creationId xmlns:p14="http://schemas.microsoft.com/office/powerpoint/2010/main" val="34028769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C40C83C4-52FB-4989-8BF4-94A1A673E559}"/>
              </a:ext>
            </a:extLst>
          </p:cNvPr>
          <p:cNvSpPr>
            <a:spLocks noGrp="1"/>
          </p:cNvSpPr>
          <p:nvPr>
            <p:ph type="title"/>
          </p:nvPr>
        </p:nvSpPr>
        <p:spPr/>
        <p:txBody>
          <a:bodyPr/>
          <a:lstStyle/>
          <a:p>
            <a:r>
              <a:rPr lang="en-US" altLang="zh-TW" dirty="0">
                <a:latin typeface="Algerian" panose="04020705040A02060702" pitchFamily="82" charset="0"/>
              </a:rPr>
              <a:t>OSI MODEL</a:t>
            </a:r>
            <a:r>
              <a:rPr lang="zh-TW" altLang="en-US" dirty="0">
                <a:latin typeface="Algerian" panose="04020705040A02060702" pitchFamily="82" charset="0"/>
              </a:rPr>
              <a:t> </a:t>
            </a:r>
            <a:r>
              <a:rPr lang="en-US" altLang="zh-TW" dirty="0">
                <a:latin typeface="Algerian" panose="04020705040A02060702" pitchFamily="82" charset="0"/>
              </a:rPr>
              <a:t>layer function</a:t>
            </a:r>
            <a:endParaRPr lang="zh-TW" altLang="en-US" dirty="0"/>
          </a:p>
        </p:txBody>
      </p:sp>
      <p:sp>
        <p:nvSpPr>
          <p:cNvPr id="3" name="內容版面配置區 2">
            <a:extLst>
              <a:ext uri="{FF2B5EF4-FFF2-40B4-BE49-F238E27FC236}">
                <a16:creationId xmlns:a16="http://schemas.microsoft.com/office/drawing/2014/main" id="{47B31185-6B13-41B7-A813-ABD4F9E03661}"/>
              </a:ext>
            </a:extLst>
          </p:cNvPr>
          <p:cNvSpPr>
            <a:spLocks noGrp="1"/>
          </p:cNvSpPr>
          <p:nvPr>
            <p:ph idx="1"/>
          </p:nvPr>
        </p:nvSpPr>
        <p:spPr>
          <a:xfrm>
            <a:off x="1371600" y="1428750"/>
            <a:ext cx="9601200" cy="4755919"/>
          </a:xfrm>
        </p:spPr>
        <p:txBody>
          <a:bodyPr>
            <a:normAutofit/>
          </a:bodyPr>
          <a:lstStyle/>
          <a:p>
            <a:pPr marL="0" indent="0">
              <a:buNone/>
            </a:pPr>
            <a:r>
              <a:rPr lang="en-US" altLang="zh-TW" dirty="0">
                <a:latin typeface="Algerian" panose="04020705040A02060702" pitchFamily="82" charset="0"/>
              </a:rPr>
              <a:t>Layer 3: Network </a:t>
            </a:r>
          </a:p>
          <a:p>
            <a:pPr marL="0" indent="0">
              <a:buNone/>
            </a:pPr>
            <a:r>
              <a:rPr lang="en-US" altLang="zh-TW" dirty="0">
                <a:latin typeface="Algerian" panose="04020705040A02060702" pitchFamily="82" charset="0"/>
              </a:rPr>
              <a:t>The network layer serves two primary purposes. One is dividing segments into network packets, which are then put back together at the other end. The alternative method of packet routing involves finding the optimum route through a physical network. In order to route packets to a destination node, the network layer needs network addresses, which are commonly Internet Protocol addresses.</a:t>
            </a:r>
          </a:p>
          <a:p>
            <a:pPr marL="0" indent="0">
              <a:buNone/>
            </a:pPr>
            <a:endParaRPr lang="zh-TW" altLang="en-US" dirty="0">
              <a:latin typeface="Algerian" panose="04020705040A02060702" pitchFamily="82" charset="0"/>
            </a:endParaRPr>
          </a:p>
        </p:txBody>
      </p:sp>
    </p:spTree>
    <p:extLst>
      <p:ext uri="{BB962C8B-B14F-4D97-AF65-F5344CB8AC3E}">
        <p14:creationId xmlns:p14="http://schemas.microsoft.com/office/powerpoint/2010/main" val="7568395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4F0054-D0A3-87EF-7AB2-8284D736D104}"/>
              </a:ext>
            </a:extLst>
          </p:cNvPr>
          <p:cNvSpPr>
            <a:spLocks noGrp="1"/>
          </p:cNvSpPr>
          <p:nvPr>
            <p:ph type="title"/>
          </p:nvPr>
        </p:nvSpPr>
        <p:spPr/>
        <p:txBody>
          <a:bodyPr anchor="ctr"/>
          <a:lstStyle/>
          <a:p>
            <a:r>
              <a:rPr lang="en-US" altLang="zh-TW" dirty="0">
                <a:latin typeface="Algerian" panose="04020705040A02060702" pitchFamily="82" charset="0"/>
              </a:rPr>
              <a:t>OSI MODEL</a:t>
            </a:r>
            <a:r>
              <a:rPr lang="zh-TW" altLang="en-US" dirty="0">
                <a:latin typeface="Algerian" panose="04020705040A02060702" pitchFamily="82" charset="0"/>
              </a:rPr>
              <a:t> </a:t>
            </a:r>
            <a:r>
              <a:rPr lang="en-US" altLang="zh-TW" dirty="0">
                <a:latin typeface="Algerian" panose="04020705040A02060702" pitchFamily="82" charset="0"/>
              </a:rPr>
              <a:t>layer function</a:t>
            </a:r>
            <a:endParaRPr lang="en-PH" dirty="0"/>
          </a:p>
        </p:txBody>
      </p:sp>
      <p:sp>
        <p:nvSpPr>
          <p:cNvPr id="3" name="Content Placeholder 2">
            <a:extLst>
              <a:ext uri="{FF2B5EF4-FFF2-40B4-BE49-F238E27FC236}">
                <a16:creationId xmlns:a16="http://schemas.microsoft.com/office/drawing/2014/main" id="{0444CA9D-1642-C34D-F31E-1D8CF92A09CD}"/>
              </a:ext>
            </a:extLst>
          </p:cNvPr>
          <p:cNvSpPr>
            <a:spLocks noGrp="1"/>
          </p:cNvSpPr>
          <p:nvPr>
            <p:ph idx="1"/>
          </p:nvPr>
        </p:nvSpPr>
        <p:spPr>
          <a:xfrm>
            <a:off x="1371600" y="1732547"/>
            <a:ext cx="9601200" cy="3581400"/>
          </a:xfrm>
        </p:spPr>
        <p:txBody>
          <a:bodyPr/>
          <a:lstStyle/>
          <a:p>
            <a:pPr marL="0" indent="0">
              <a:buNone/>
            </a:pPr>
            <a:r>
              <a:rPr lang="en-US" altLang="zh-TW" dirty="0">
                <a:latin typeface="Algerian" panose="04020705040A02060702" pitchFamily="82" charset="0"/>
              </a:rPr>
              <a:t>Layer 2: Data Link </a:t>
            </a:r>
          </a:p>
          <a:p>
            <a:pPr marL="0" indent="0">
              <a:buNone/>
            </a:pPr>
            <a:r>
              <a:rPr lang="en-US" altLang="zh-TW" dirty="0">
                <a:latin typeface="Algerian" panose="04020705040A02060702" pitchFamily="82" charset="0"/>
              </a:rPr>
              <a:t>The data link layer creates and breaks connections between two network nodes that are physically close to one another. Frames are created from packets, which are then sent from source to destination. This layer is made up of two components: Media Access Control (MAC), which utilizes MAC addresses to connect devices and specifies permissions to transmit and receive data, and Logic Link Control (LLC), which identifies network protocols, does error checking, and synchronizes frames.</a:t>
            </a:r>
            <a:endParaRPr lang="zh-TW" altLang="en-US" dirty="0">
              <a:latin typeface="Algerian" panose="04020705040A02060702" pitchFamily="82" charset="0"/>
            </a:endParaRPr>
          </a:p>
          <a:p>
            <a:endParaRPr lang="en-PH" dirty="0"/>
          </a:p>
        </p:txBody>
      </p:sp>
    </p:spTree>
    <p:extLst>
      <p:ext uri="{BB962C8B-B14F-4D97-AF65-F5344CB8AC3E}">
        <p14:creationId xmlns:p14="http://schemas.microsoft.com/office/powerpoint/2010/main" val="3322349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FE66DFF-1F0F-4B86-9923-1C017E657C95}"/>
              </a:ext>
            </a:extLst>
          </p:cNvPr>
          <p:cNvSpPr>
            <a:spLocks noGrp="1"/>
          </p:cNvSpPr>
          <p:nvPr>
            <p:ph type="title"/>
          </p:nvPr>
        </p:nvSpPr>
        <p:spPr/>
        <p:txBody>
          <a:bodyPr anchor="ctr"/>
          <a:lstStyle/>
          <a:p>
            <a:r>
              <a:rPr lang="en-US" altLang="zh-TW" dirty="0">
                <a:latin typeface="Algerian" panose="04020705040A02060702" pitchFamily="82" charset="0"/>
              </a:rPr>
              <a:t>OSI MODEL</a:t>
            </a:r>
            <a:r>
              <a:rPr lang="zh-TW" altLang="en-US" dirty="0">
                <a:latin typeface="Algerian" panose="04020705040A02060702" pitchFamily="82" charset="0"/>
              </a:rPr>
              <a:t> </a:t>
            </a:r>
            <a:r>
              <a:rPr lang="en-US" altLang="zh-TW" dirty="0">
                <a:latin typeface="Algerian" panose="04020705040A02060702" pitchFamily="82" charset="0"/>
              </a:rPr>
              <a:t>layer function</a:t>
            </a:r>
            <a:endParaRPr lang="zh-TW" altLang="en-US" dirty="0"/>
          </a:p>
        </p:txBody>
      </p:sp>
      <p:sp>
        <p:nvSpPr>
          <p:cNvPr id="3" name="內容版面配置區 2">
            <a:extLst>
              <a:ext uri="{FF2B5EF4-FFF2-40B4-BE49-F238E27FC236}">
                <a16:creationId xmlns:a16="http://schemas.microsoft.com/office/drawing/2014/main" id="{4B5FDC99-B7A3-4976-8FEA-B0F3848E60E2}"/>
              </a:ext>
            </a:extLst>
          </p:cNvPr>
          <p:cNvSpPr>
            <a:spLocks noGrp="1"/>
          </p:cNvSpPr>
          <p:nvPr>
            <p:ph idx="1"/>
          </p:nvPr>
        </p:nvSpPr>
        <p:spPr>
          <a:xfrm>
            <a:off x="1479884" y="1864895"/>
            <a:ext cx="9601200" cy="3581400"/>
          </a:xfrm>
        </p:spPr>
        <p:txBody>
          <a:bodyPr/>
          <a:lstStyle/>
          <a:p>
            <a:pPr marL="0" indent="0">
              <a:buNone/>
            </a:pPr>
            <a:r>
              <a:rPr lang="en-US" altLang="zh-TW" dirty="0">
                <a:latin typeface="Algerian" panose="04020705040A02060702" pitchFamily="82" charset="0"/>
              </a:rPr>
              <a:t>Layer 1: Physical </a:t>
            </a:r>
          </a:p>
          <a:p>
            <a:pPr marL="0" indent="0">
              <a:buNone/>
            </a:pPr>
            <a:r>
              <a:rPr lang="en-US" altLang="zh-TW" dirty="0">
                <a:latin typeface="Algerian" panose="04020705040A02060702" pitchFamily="82" charset="0"/>
              </a:rPr>
              <a:t>The physical layer is in charge of the wired or wireless connections that physically connect network nodes. In addition to defining the connector, the electrical cable or wireless technology connecting the devices, it is in charge of bit rate regulation and the transmission of raw data, which is just a stream of 0s and 1s.</a:t>
            </a:r>
            <a:endParaRPr lang="zh-TW" altLang="en-US" dirty="0">
              <a:latin typeface="Algerian" panose="04020705040A02060702" pitchFamily="82" charset="0"/>
            </a:endParaRPr>
          </a:p>
        </p:txBody>
      </p:sp>
    </p:spTree>
    <p:extLst>
      <p:ext uri="{BB962C8B-B14F-4D97-AF65-F5344CB8AC3E}">
        <p14:creationId xmlns:p14="http://schemas.microsoft.com/office/powerpoint/2010/main" val="11020162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latin typeface="Algerian" panose="04020705040A02060702" pitchFamily="82" charset="0"/>
              </a:rPr>
              <a:t>Mesh</a:t>
            </a:r>
            <a:br>
              <a:rPr lang="en-US" altLang="zh-TW" dirty="0">
                <a:latin typeface="Algerian" panose="04020705040A02060702" pitchFamily="82" charset="0"/>
              </a:rPr>
            </a:br>
            <a:r>
              <a:rPr lang="en-US" altLang="zh-TW" dirty="0">
                <a:latin typeface="Algerian" panose="04020705040A02060702" pitchFamily="82" charset="0"/>
              </a:rPr>
              <a:t>‘LAN’  local area network</a:t>
            </a:r>
            <a:endParaRPr lang="zh-TW" altLang="en-US" dirty="0">
              <a:latin typeface="Algerian" panose="04020705040A02060702" pitchFamily="82" charset="0"/>
            </a:endParaRPr>
          </a:p>
        </p:txBody>
      </p:sp>
      <p:sp>
        <p:nvSpPr>
          <p:cNvPr id="3" name="內容版面配置區 2"/>
          <p:cNvSpPr>
            <a:spLocks noGrp="1"/>
          </p:cNvSpPr>
          <p:nvPr>
            <p:ph idx="1"/>
          </p:nvPr>
        </p:nvSpPr>
        <p:spPr/>
        <p:txBody>
          <a:bodyPr/>
          <a:lstStyle/>
          <a:p>
            <a:pPr marL="0" indent="0">
              <a:buNone/>
            </a:pPr>
            <a:r>
              <a:rPr lang="en-US" altLang="zh-TW" dirty="0">
                <a:latin typeface="Algerian" panose="04020705040A02060702" pitchFamily="82" charset="0"/>
              </a:rPr>
              <a:t>A local area network (LAN) is a network made up of a number of computers that are connected in a certain area. TCP/IP </a:t>
            </a:r>
            <a:r>
              <a:rPr lang="en-US" altLang="zh-TW" dirty="0" err="1">
                <a:latin typeface="Algerian" panose="04020705040A02060702" pitchFamily="82" charset="0"/>
              </a:rPr>
              <a:t>ethernet</a:t>
            </a:r>
            <a:r>
              <a:rPr lang="en-US" altLang="zh-TW" dirty="0">
                <a:latin typeface="Algerian" panose="04020705040A02060702" pitchFamily="82" charset="0"/>
              </a:rPr>
              <a:t> or Wi-Fi is used in a LAN to link the computers to one another. A LAN is typically only accessible within a single establishment, such as a school, workplace, group, or church.</a:t>
            </a:r>
            <a:endParaRPr lang="zh-TW" altLang="en-US" dirty="0">
              <a:latin typeface="Algerian" panose="04020705040A02060702" pitchFamily="82" charset="0"/>
            </a:endParaRPr>
          </a:p>
        </p:txBody>
      </p:sp>
    </p:spTree>
    <p:extLst>
      <p:ext uri="{BB962C8B-B14F-4D97-AF65-F5344CB8AC3E}">
        <p14:creationId xmlns:p14="http://schemas.microsoft.com/office/powerpoint/2010/main" val="3425847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1BC68-2CE5-308C-3463-D81032B3F3C1}"/>
              </a:ext>
            </a:extLst>
          </p:cNvPr>
          <p:cNvSpPr>
            <a:spLocks noGrp="1"/>
          </p:cNvSpPr>
          <p:nvPr>
            <p:ph type="title"/>
          </p:nvPr>
        </p:nvSpPr>
        <p:spPr/>
        <p:txBody>
          <a:bodyPr/>
          <a:lstStyle/>
          <a:p>
            <a:r>
              <a:rPr lang="en-PH" b="1" i="0" dirty="0">
                <a:solidFill>
                  <a:srgbClr val="273239"/>
                </a:solidFill>
                <a:effectLst/>
                <a:latin typeface="urw-din"/>
              </a:rPr>
              <a:t>Types of Computer Networks</a:t>
            </a:r>
            <a:br>
              <a:rPr lang="en-PH" b="1" i="0" dirty="0">
                <a:solidFill>
                  <a:srgbClr val="273239"/>
                </a:solidFill>
                <a:effectLst/>
                <a:latin typeface="urw-din"/>
              </a:rPr>
            </a:br>
            <a:endParaRPr lang="en-PH" dirty="0"/>
          </a:p>
        </p:txBody>
      </p:sp>
      <p:sp>
        <p:nvSpPr>
          <p:cNvPr id="3" name="Content Placeholder 2">
            <a:extLst>
              <a:ext uri="{FF2B5EF4-FFF2-40B4-BE49-F238E27FC236}">
                <a16:creationId xmlns:a16="http://schemas.microsoft.com/office/drawing/2014/main" id="{03432977-B84C-E267-8F70-D1908A76CA3B}"/>
              </a:ext>
            </a:extLst>
          </p:cNvPr>
          <p:cNvSpPr>
            <a:spLocks noGrp="1"/>
          </p:cNvSpPr>
          <p:nvPr>
            <p:ph idx="1"/>
          </p:nvPr>
        </p:nvSpPr>
        <p:spPr>
          <a:xfrm>
            <a:off x="1219200" y="1638300"/>
            <a:ext cx="9601200" cy="3581400"/>
          </a:xfrm>
        </p:spPr>
        <p:txBody>
          <a:bodyPr/>
          <a:lstStyle/>
          <a:p>
            <a:pPr marL="0" indent="0">
              <a:buNone/>
            </a:pPr>
            <a:r>
              <a:rPr lang="en-PH" sz="2800" b="1" i="0" dirty="0">
                <a:solidFill>
                  <a:srgbClr val="273239"/>
                </a:solidFill>
                <a:effectLst/>
                <a:latin typeface="urw-din"/>
              </a:rPr>
              <a:t>Personal Area Network (PAN)</a:t>
            </a:r>
            <a:r>
              <a:rPr lang="en-PH" sz="2800" b="0" i="0" dirty="0">
                <a:solidFill>
                  <a:srgbClr val="273239"/>
                </a:solidFill>
                <a:effectLst/>
                <a:latin typeface="urw-din"/>
              </a:rPr>
              <a:t> :</a:t>
            </a:r>
            <a:endParaRPr lang="en-US" sz="2800" dirty="0"/>
          </a:p>
          <a:p>
            <a:r>
              <a:rPr lang="en-US" sz="2400" dirty="0"/>
              <a:t>The most fundamental kind of computer network is a PAN. This network is limited to a single user, so that computing device communication is focused solely on the user's workspace. PAN gives a network range of 10 meters between a user's location and the communication equipment.</a:t>
            </a:r>
            <a:endParaRPr lang="en-PH" sz="2400" dirty="0"/>
          </a:p>
        </p:txBody>
      </p:sp>
      <p:pic>
        <p:nvPicPr>
          <p:cNvPr id="5" name="Picture 4">
            <a:extLst>
              <a:ext uri="{FF2B5EF4-FFF2-40B4-BE49-F238E27FC236}">
                <a16:creationId xmlns:a16="http://schemas.microsoft.com/office/drawing/2014/main" id="{207EC78B-B6CB-FF2F-5A94-CB131AFD37FE}"/>
              </a:ext>
            </a:extLst>
          </p:cNvPr>
          <p:cNvPicPr>
            <a:picLocks noChangeAspect="1"/>
          </p:cNvPicPr>
          <p:nvPr/>
        </p:nvPicPr>
        <p:blipFill>
          <a:blip r:embed="rId2"/>
          <a:stretch>
            <a:fillRect/>
          </a:stretch>
        </p:blipFill>
        <p:spPr>
          <a:xfrm>
            <a:off x="5747952" y="3940776"/>
            <a:ext cx="6184146" cy="2557848"/>
          </a:xfrm>
          <a:prstGeom prst="rect">
            <a:avLst/>
          </a:prstGeom>
        </p:spPr>
      </p:pic>
    </p:spTree>
    <p:extLst>
      <p:ext uri="{BB962C8B-B14F-4D97-AF65-F5344CB8AC3E}">
        <p14:creationId xmlns:p14="http://schemas.microsoft.com/office/powerpoint/2010/main" val="30279707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chor="ctr"/>
          <a:lstStyle/>
          <a:p>
            <a:r>
              <a:rPr lang="en-US" altLang="zh-TW" dirty="0">
                <a:latin typeface="Algerian" panose="04020705040A02060702" pitchFamily="82" charset="0"/>
              </a:rPr>
              <a:t>AGENDA</a:t>
            </a:r>
            <a:endParaRPr lang="zh-TW" altLang="en-US" dirty="0">
              <a:latin typeface="Algerian" panose="04020705040A02060702" pitchFamily="82" charset="0"/>
            </a:endParaRPr>
          </a:p>
        </p:txBody>
      </p:sp>
      <p:sp>
        <p:nvSpPr>
          <p:cNvPr id="3" name="內容版面配置區 2"/>
          <p:cNvSpPr>
            <a:spLocks noGrp="1"/>
          </p:cNvSpPr>
          <p:nvPr>
            <p:ph idx="1"/>
          </p:nvPr>
        </p:nvSpPr>
        <p:spPr>
          <a:xfrm>
            <a:off x="1371600" y="1917031"/>
            <a:ext cx="9601200" cy="4387516"/>
          </a:xfrm>
        </p:spPr>
        <p:txBody>
          <a:bodyPr>
            <a:normAutofit fontScale="92500" lnSpcReduction="20000"/>
          </a:bodyPr>
          <a:lstStyle/>
          <a:p>
            <a:r>
              <a:rPr lang="en-US" altLang="zh-TW" dirty="0">
                <a:latin typeface="Arial" panose="020B0604020202020204" pitchFamily="34" charset="0"/>
                <a:cs typeface="Arial" panose="020B0604020202020204" pitchFamily="34" charset="0"/>
              </a:rPr>
              <a:t>Computer network</a:t>
            </a:r>
          </a:p>
          <a:p>
            <a:pPr lvl="1"/>
            <a:r>
              <a:rPr lang="en-US" altLang="zh-TW" dirty="0" err="1">
                <a:latin typeface="Arial" panose="020B0604020202020204" pitchFamily="34" charset="0"/>
                <a:cs typeface="Arial" panose="020B0604020202020204" pitchFamily="34" charset="0"/>
              </a:rPr>
              <a:t>Wan.man.lan.pan</a:t>
            </a:r>
            <a:endParaRPr lang="en-US" altLang="zh-TW" dirty="0">
              <a:latin typeface="Arial" panose="020B0604020202020204" pitchFamily="34" charset="0"/>
              <a:cs typeface="Arial" panose="020B0604020202020204" pitchFamily="34" charset="0"/>
            </a:endParaRPr>
          </a:p>
          <a:p>
            <a:pPr lvl="1"/>
            <a:endParaRPr lang="en-US" altLang="zh-TW" dirty="0">
              <a:latin typeface="Arial" panose="020B0604020202020204" pitchFamily="34" charset="0"/>
              <a:cs typeface="Arial" panose="020B0604020202020204" pitchFamily="34" charset="0"/>
            </a:endParaRPr>
          </a:p>
          <a:p>
            <a:r>
              <a:rPr lang="en-US" altLang="zh-TW" dirty="0">
                <a:latin typeface="Arial" panose="020B0604020202020204" pitchFamily="34" charset="0"/>
                <a:cs typeface="Arial" panose="020B0604020202020204" pitchFamily="34" charset="0"/>
              </a:rPr>
              <a:t>Hardware</a:t>
            </a:r>
          </a:p>
          <a:p>
            <a:pPr lvl="1"/>
            <a:r>
              <a:rPr lang="en-US" altLang="zh-TW" dirty="0">
                <a:latin typeface="Arial" panose="020B0604020202020204" pitchFamily="34" charset="0"/>
                <a:cs typeface="Arial" panose="020B0604020202020204" pitchFamily="34" charset="0"/>
              </a:rPr>
              <a:t>network connecting device</a:t>
            </a:r>
          </a:p>
          <a:p>
            <a:pPr lvl="1"/>
            <a:r>
              <a:rPr lang="en-US" altLang="zh-TW" dirty="0">
                <a:latin typeface="Arial" panose="020B0604020202020204" pitchFamily="34" charset="0"/>
                <a:cs typeface="Arial" panose="020B0604020202020204" pitchFamily="34" charset="0"/>
              </a:rPr>
              <a:t>Network topology</a:t>
            </a:r>
          </a:p>
          <a:p>
            <a:r>
              <a:rPr lang="en-US" altLang="zh-TW" dirty="0">
                <a:latin typeface="Arial" panose="020B0604020202020204" pitchFamily="34" charset="0"/>
                <a:cs typeface="Arial" panose="020B0604020202020204" pitchFamily="34" charset="0"/>
              </a:rPr>
              <a:t>Software</a:t>
            </a:r>
          </a:p>
          <a:p>
            <a:pPr lvl="1"/>
            <a:r>
              <a:rPr lang="en-US" altLang="zh-TW" dirty="0">
                <a:latin typeface="Arial" panose="020B0604020202020204" pitchFamily="34" charset="0"/>
                <a:cs typeface="Arial" panose="020B0604020202020204" pitchFamily="34" charset="0"/>
              </a:rPr>
              <a:t> OSI MODEL </a:t>
            </a:r>
          </a:p>
          <a:p>
            <a:pPr lvl="1"/>
            <a:r>
              <a:rPr lang="en-US" altLang="zh-TW" dirty="0">
                <a:latin typeface="Arial" panose="020B0604020202020204" pitchFamily="34" charset="0"/>
                <a:cs typeface="Arial" panose="020B0604020202020204" pitchFamily="34" charset="0"/>
              </a:rPr>
              <a:t>TCP/IP  protocol</a:t>
            </a:r>
          </a:p>
          <a:p>
            <a:r>
              <a:rPr lang="en-US" altLang="zh-TW" dirty="0">
                <a:latin typeface="Arial" panose="020B0604020202020204" pitchFamily="34" charset="0"/>
                <a:cs typeface="Arial" panose="020B0604020202020204" pitchFamily="34" charset="0"/>
              </a:rPr>
              <a:t>Window network command</a:t>
            </a:r>
          </a:p>
          <a:p>
            <a:endParaRPr lang="en-US" altLang="zh-TW" dirty="0">
              <a:latin typeface="Arial" panose="020B0604020202020204" pitchFamily="34" charset="0"/>
              <a:cs typeface="Arial" panose="020B0604020202020204" pitchFamily="34" charset="0"/>
            </a:endParaRPr>
          </a:p>
          <a:p>
            <a:pPr marL="0" indent="0">
              <a:buNone/>
            </a:pPr>
            <a:r>
              <a:rPr lang="en-US" altLang="zh-TW" dirty="0"/>
              <a:t>     </a:t>
            </a:r>
            <a:br>
              <a:rPr lang="en-US" altLang="zh-TW" dirty="0"/>
            </a:br>
            <a:endParaRPr lang="en-US" altLang="zh-TW" dirty="0"/>
          </a:p>
          <a:p>
            <a:pPr marL="0" indent="0">
              <a:buNone/>
            </a:pPr>
            <a:endParaRPr lang="en-US" altLang="zh-TW" dirty="0"/>
          </a:p>
          <a:p>
            <a:pPr marL="0" indent="0">
              <a:buNone/>
            </a:pPr>
            <a:endParaRPr lang="en-US" altLang="zh-TW" dirty="0"/>
          </a:p>
        </p:txBody>
      </p:sp>
    </p:spTree>
    <p:extLst>
      <p:ext uri="{BB962C8B-B14F-4D97-AF65-F5344CB8AC3E}">
        <p14:creationId xmlns:p14="http://schemas.microsoft.com/office/powerpoint/2010/main" val="13592666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6DAF65-13E1-2667-567C-FCBD8593F828}"/>
              </a:ext>
            </a:extLst>
          </p:cNvPr>
          <p:cNvSpPr>
            <a:spLocks noGrp="1"/>
          </p:cNvSpPr>
          <p:nvPr>
            <p:ph type="title"/>
          </p:nvPr>
        </p:nvSpPr>
        <p:spPr/>
        <p:txBody>
          <a:bodyPr/>
          <a:lstStyle/>
          <a:p>
            <a:r>
              <a:rPr lang="en-PH" b="1" i="0" dirty="0">
                <a:solidFill>
                  <a:srgbClr val="273239"/>
                </a:solidFill>
                <a:effectLst/>
                <a:latin typeface="urw-din"/>
              </a:rPr>
              <a:t>Local Area Network (LAN) </a:t>
            </a:r>
            <a:endParaRPr lang="en-PH" dirty="0"/>
          </a:p>
        </p:txBody>
      </p:sp>
      <p:pic>
        <p:nvPicPr>
          <p:cNvPr id="5" name="Content Placeholder 4">
            <a:extLst>
              <a:ext uri="{FF2B5EF4-FFF2-40B4-BE49-F238E27FC236}">
                <a16:creationId xmlns:a16="http://schemas.microsoft.com/office/drawing/2014/main" id="{F7F85595-FA45-8090-2D97-1B2A26A85DBE}"/>
              </a:ext>
            </a:extLst>
          </p:cNvPr>
          <p:cNvPicPr>
            <a:picLocks noGrp="1" noChangeAspect="1"/>
          </p:cNvPicPr>
          <p:nvPr>
            <p:ph idx="1"/>
          </p:nvPr>
        </p:nvPicPr>
        <p:blipFill>
          <a:blip r:embed="rId2"/>
          <a:stretch>
            <a:fillRect/>
          </a:stretch>
        </p:blipFill>
        <p:spPr>
          <a:xfrm>
            <a:off x="8328067" y="3644085"/>
            <a:ext cx="3571875" cy="2867025"/>
          </a:xfrm>
        </p:spPr>
      </p:pic>
      <p:sp>
        <p:nvSpPr>
          <p:cNvPr id="6" name="TextBox 5">
            <a:extLst>
              <a:ext uri="{FF2B5EF4-FFF2-40B4-BE49-F238E27FC236}">
                <a16:creationId xmlns:a16="http://schemas.microsoft.com/office/drawing/2014/main" id="{DF3EED07-42FB-2AE2-3C53-50C56B181484}"/>
              </a:ext>
            </a:extLst>
          </p:cNvPr>
          <p:cNvSpPr txBox="1"/>
          <p:nvPr/>
        </p:nvSpPr>
        <p:spPr>
          <a:xfrm flipH="1">
            <a:off x="1568685" y="2274838"/>
            <a:ext cx="9787173" cy="1938992"/>
          </a:xfrm>
          <a:prstGeom prst="rect">
            <a:avLst/>
          </a:prstGeom>
          <a:noFill/>
        </p:spPr>
        <p:txBody>
          <a:bodyPr wrap="square" rtlCol="0">
            <a:spAutoFit/>
          </a:bodyPr>
          <a:lstStyle/>
          <a:p>
            <a:r>
              <a:rPr lang="en-US" sz="2400" dirty="0">
                <a:latin typeface="+mj-lt"/>
              </a:rPr>
              <a:t>The most used type of network is LAN. A local area network, or LAN, is a type of computer network that links computers together through a common communication connection. Two or more computers connected via a server make up a LAN. Ethernet and Wi-fi are the two key technologies used in this network.</a:t>
            </a:r>
            <a:endParaRPr lang="en-PH" sz="2400" dirty="0">
              <a:latin typeface="+mj-lt"/>
            </a:endParaRPr>
          </a:p>
        </p:txBody>
      </p:sp>
    </p:spTree>
    <p:extLst>
      <p:ext uri="{BB962C8B-B14F-4D97-AF65-F5344CB8AC3E}">
        <p14:creationId xmlns:p14="http://schemas.microsoft.com/office/powerpoint/2010/main" val="36215082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7014E5-01A8-D9D8-E6B6-E8059FCD9231}"/>
              </a:ext>
            </a:extLst>
          </p:cNvPr>
          <p:cNvSpPr>
            <a:spLocks noGrp="1"/>
          </p:cNvSpPr>
          <p:nvPr>
            <p:ph type="title"/>
          </p:nvPr>
        </p:nvSpPr>
        <p:spPr/>
        <p:txBody>
          <a:bodyPr/>
          <a:lstStyle/>
          <a:p>
            <a:r>
              <a:rPr lang="en-PH" b="1" i="0" dirty="0">
                <a:solidFill>
                  <a:srgbClr val="273239"/>
                </a:solidFill>
                <a:effectLst/>
                <a:latin typeface="urw-din"/>
              </a:rPr>
              <a:t> Wide Area Network (WAN)</a:t>
            </a:r>
            <a:endParaRPr lang="en-PH" dirty="0"/>
          </a:p>
        </p:txBody>
      </p:sp>
      <p:pic>
        <p:nvPicPr>
          <p:cNvPr id="5" name="Content Placeholder 4">
            <a:extLst>
              <a:ext uri="{FF2B5EF4-FFF2-40B4-BE49-F238E27FC236}">
                <a16:creationId xmlns:a16="http://schemas.microsoft.com/office/drawing/2014/main" id="{6F7DD808-9582-14B8-4D96-10D589B126A1}"/>
              </a:ext>
            </a:extLst>
          </p:cNvPr>
          <p:cNvPicPr>
            <a:picLocks noGrp="1" noChangeAspect="1"/>
          </p:cNvPicPr>
          <p:nvPr>
            <p:ph idx="1"/>
          </p:nvPr>
        </p:nvPicPr>
        <p:blipFill>
          <a:blip r:embed="rId2"/>
          <a:stretch>
            <a:fillRect/>
          </a:stretch>
        </p:blipFill>
        <p:spPr>
          <a:xfrm>
            <a:off x="7070382" y="3429000"/>
            <a:ext cx="4495543" cy="3412675"/>
          </a:xfrm>
        </p:spPr>
      </p:pic>
      <p:sp>
        <p:nvSpPr>
          <p:cNvPr id="6" name="TextBox 5">
            <a:extLst>
              <a:ext uri="{FF2B5EF4-FFF2-40B4-BE49-F238E27FC236}">
                <a16:creationId xmlns:a16="http://schemas.microsoft.com/office/drawing/2014/main" id="{ECFA0B62-8AD6-3D26-868B-7C3CC2284E19}"/>
              </a:ext>
            </a:extLst>
          </p:cNvPr>
          <p:cNvSpPr txBox="1"/>
          <p:nvPr/>
        </p:nvSpPr>
        <p:spPr>
          <a:xfrm>
            <a:off x="1508682" y="1787252"/>
            <a:ext cx="9601199" cy="1938992"/>
          </a:xfrm>
          <a:prstGeom prst="rect">
            <a:avLst/>
          </a:prstGeom>
          <a:noFill/>
        </p:spPr>
        <p:txBody>
          <a:bodyPr wrap="square" rtlCol="0">
            <a:spAutoFit/>
          </a:bodyPr>
          <a:lstStyle/>
          <a:p>
            <a:r>
              <a:rPr lang="en-US" sz="2400" dirty="0"/>
              <a:t>A WAN is a kind of computer network that utilizes a common communication path to connect computers separated by a great distance. It spans numerous locations rather than being limited to just one. A collection of local area networks that communicate with one another can also be referred to as WAN.</a:t>
            </a:r>
            <a:endParaRPr lang="en-PH" sz="2400" dirty="0"/>
          </a:p>
        </p:txBody>
      </p:sp>
    </p:spTree>
    <p:extLst>
      <p:ext uri="{BB962C8B-B14F-4D97-AF65-F5344CB8AC3E}">
        <p14:creationId xmlns:p14="http://schemas.microsoft.com/office/powerpoint/2010/main" val="39903097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EE38D2-E76C-5EBF-0308-80BB2042BBC7}"/>
              </a:ext>
            </a:extLst>
          </p:cNvPr>
          <p:cNvSpPr>
            <a:spLocks noGrp="1"/>
          </p:cNvSpPr>
          <p:nvPr>
            <p:ph type="title"/>
          </p:nvPr>
        </p:nvSpPr>
        <p:spPr/>
        <p:txBody>
          <a:bodyPr/>
          <a:lstStyle/>
          <a:p>
            <a:r>
              <a:rPr lang="en-US" b="1" i="0" dirty="0">
                <a:solidFill>
                  <a:srgbClr val="273239"/>
                </a:solidFill>
                <a:effectLst/>
                <a:latin typeface="urw-din"/>
              </a:rPr>
              <a:t>Wireless Local Area Network (WLAN)</a:t>
            </a:r>
            <a:r>
              <a:rPr lang="en-US" b="0" i="0" dirty="0">
                <a:solidFill>
                  <a:srgbClr val="273239"/>
                </a:solidFill>
                <a:effectLst/>
                <a:latin typeface="urw-din"/>
              </a:rPr>
              <a:t> </a:t>
            </a:r>
            <a:endParaRPr lang="en-PH" dirty="0"/>
          </a:p>
        </p:txBody>
      </p:sp>
      <p:sp>
        <p:nvSpPr>
          <p:cNvPr id="3" name="Content Placeholder 2">
            <a:extLst>
              <a:ext uri="{FF2B5EF4-FFF2-40B4-BE49-F238E27FC236}">
                <a16:creationId xmlns:a16="http://schemas.microsoft.com/office/drawing/2014/main" id="{DB76DAC9-BAE1-3630-451C-666CB25BAEE8}"/>
              </a:ext>
            </a:extLst>
          </p:cNvPr>
          <p:cNvSpPr>
            <a:spLocks noGrp="1"/>
          </p:cNvSpPr>
          <p:nvPr>
            <p:ph idx="1"/>
          </p:nvPr>
        </p:nvSpPr>
        <p:spPr/>
        <p:txBody>
          <a:bodyPr>
            <a:normAutofit/>
          </a:bodyPr>
          <a:lstStyle/>
          <a:p>
            <a:r>
              <a:rPr lang="en-US" sz="2800" dirty="0"/>
              <a:t>A WLAN uses wireless network technology, such as Wi-Fi, yet functions as a local area network. Instead of using physical cables like in a LAN, this network enables wireless communication between devices.</a:t>
            </a:r>
            <a:endParaRPr lang="en-PH" sz="2800" dirty="0"/>
          </a:p>
        </p:txBody>
      </p:sp>
      <p:pic>
        <p:nvPicPr>
          <p:cNvPr id="5" name="Picture 4">
            <a:extLst>
              <a:ext uri="{FF2B5EF4-FFF2-40B4-BE49-F238E27FC236}">
                <a16:creationId xmlns:a16="http://schemas.microsoft.com/office/drawing/2014/main" id="{3F66BAD3-4155-7498-2F9C-DCC8D5B21EDA}"/>
              </a:ext>
            </a:extLst>
          </p:cNvPr>
          <p:cNvPicPr>
            <a:picLocks noChangeAspect="1"/>
          </p:cNvPicPr>
          <p:nvPr/>
        </p:nvPicPr>
        <p:blipFill>
          <a:blip r:embed="rId2"/>
          <a:stretch>
            <a:fillRect/>
          </a:stretch>
        </p:blipFill>
        <p:spPr>
          <a:xfrm>
            <a:off x="7151472" y="3705997"/>
            <a:ext cx="4649231" cy="2965005"/>
          </a:xfrm>
          <a:prstGeom prst="rect">
            <a:avLst/>
          </a:prstGeom>
        </p:spPr>
      </p:pic>
    </p:spTree>
    <p:extLst>
      <p:ext uri="{BB962C8B-B14F-4D97-AF65-F5344CB8AC3E}">
        <p14:creationId xmlns:p14="http://schemas.microsoft.com/office/powerpoint/2010/main" val="387460221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D1E7EA-7EDB-23FD-C593-E6406D47B26A}"/>
              </a:ext>
            </a:extLst>
          </p:cNvPr>
          <p:cNvSpPr>
            <a:spLocks noGrp="1"/>
          </p:cNvSpPr>
          <p:nvPr>
            <p:ph type="title"/>
          </p:nvPr>
        </p:nvSpPr>
        <p:spPr/>
        <p:txBody>
          <a:bodyPr/>
          <a:lstStyle/>
          <a:p>
            <a:r>
              <a:rPr lang="en-PH" b="1" i="0" dirty="0">
                <a:solidFill>
                  <a:srgbClr val="273239"/>
                </a:solidFill>
                <a:effectLst/>
                <a:latin typeface="urw-din"/>
              </a:rPr>
              <a:t>Campus Area Network (CAN)</a:t>
            </a:r>
            <a:endParaRPr lang="en-PH" dirty="0"/>
          </a:p>
        </p:txBody>
      </p:sp>
      <p:sp>
        <p:nvSpPr>
          <p:cNvPr id="3" name="Content Placeholder 2">
            <a:extLst>
              <a:ext uri="{FF2B5EF4-FFF2-40B4-BE49-F238E27FC236}">
                <a16:creationId xmlns:a16="http://schemas.microsoft.com/office/drawing/2014/main" id="{8E4E8BA1-6766-BC29-26D8-63332060816F}"/>
              </a:ext>
            </a:extLst>
          </p:cNvPr>
          <p:cNvSpPr>
            <a:spLocks noGrp="1"/>
          </p:cNvSpPr>
          <p:nvPr>
            <p:ph idx="1"/>
          </p:nvPr>
        </p:nvSpPr>
        <p:spPr>
          <a:xfrm>
            <a:off x="1219200" y="1915297"/>
            <a:ext cx="9601200" cy="3581400"/>
          </a:xfrm>
        </p:spPr>
        <p:txBody>
          <a:bodyPr>
            <a:normAutofit/>
          </a:bodyPr>
          <a:lstStyle/>
          <a:p>
            <a:r>
              <a:rPr lang="en-US" sz="2800" dirty="0"/>
              <a:t>While being smaller than a MAN, CAN is larger than a LAN. This particular kind of computer network is frequently utilized in establishments like schools and colleges. This network is dispersed over multiple buildings on the campus, so it only covers a small area of land</a:t>
            </a:r>
            <a:r>
              <a:rPr lang="en-US" sz="3200" dirty="0"/>
              <a:t>.</a:t>
            </a:r>
            <a:endParaRPr lang="en-PH" sz="3200" dirty="0"/>
          </a:p>
        </p:txBody>
      </p:sp>
      <p:pic>
        <p:nvPicPr>
          <p:cNvPr id="5" name="Picture 4">
            <a:extLst>
              <a:ext uri="{FF2B5EF4-FFF2-40B4-BE49-F238E27FC236}">
                <a16:creationId xmlns:a16="http://schemas.microsoft.com/office/drawing/2014/main" id="{FEB15111-3EED-8BC3-6EDB-11766E8E9D0E}"/>
              </a:ext>
            </a:extLst>
          </p:cNvPr>
          <p:cNvPicPr>
            <a:picLocks noChangeAspect="1"/>
          </p:cNvPicPr>
          <p:nvPr/>
        </p:nvPicPr>
        <p:blipFill>
          <a:blip r:embed="rId2"/>
          <a:stretch>
            <a:fillRect/>
          </a:stretch>
        </p:blipFill>
        <p:spPr>
          <a:xfrm>
            <a:off x="7534275" y="3705997"/>
            <a:ext cx="3932795" cy="2810620"/>
          </a:xfrm>
          <a:prstGeom prst="rect">
            <a:avLst/>
          </a:prstGeom>
        </p:spPr>
      </p:pic>
    </p:spTree>
    <p:extLst>
      <p:ext uri="{BB962C8B-B14F-4D97-AF65-F5344CB8AC3E}">
        <p14:creationId xmlns:p14="http://schemas.microsoft.com/office/powerpoint/2010/main" val="36500342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0E2AF7-360D-2D8D-94D8-135FA443996E}"/>
              </a:ext>
            </a:extLst>
          </p:cNvPr>
          <p:cNvSpPr>
            <a:spLocks noGrp="1"/>
          </p:cNvSpPr>
          <p:nvPr>
            <p:ph type="title"/>
          </p:nvPr>
        </p:nvSpPr>
        <p:spPr/>
        <p:txBody>
          <a:bodyPr/>
          <a:lstStyle/>
          <a:p>
            <a:r>
              <a:rPr lang="en-PH" b="1" i="0" dirty="0">
                <a:solidFill>
                  <a:srgbClr val="273239"/>
                </a:solidFill>
                <a:effectLst/>
                <a:latin typeface="urw-din"/>
              </a:rPr>
              <a:t>Metropolitan Area Network (MAN)</a:t>
            </a:r>
            <a:endParaRPr lang="en-PH" dirty="0"/>
          </a:p>
        </p:txBody>
      </p:sp>
      <p:sp>
        <p:nvSpPr>
          <p:cNvPr id="3" name="Content Placeholder 2">
            <a:extLst>
              <a:ext uri="{FF2B5EF4-FFF2-40B4-BE49-F238E27FC236}">
                <a16:creationId xmlns:a16="http://schemas.microsoft.com/office/drawing/2014/main" id="{2FE4726C-AAF2-1E29-D280-5BE7418E1276}"/>
              </a:ext>
            </a:extLst>
          </p:cNvPr>
          <p:cNvSpPr>
            <a:spLocks noGrp="1"/>
          </p:cNvSpPr>
          <p:nvPr>
            <p:ph idx="1"/>
          </p:nvPr>
        </p:nvSpPr>
        <p:spPr>
          <a:xfrm>
            <a:off x="1371600" y="1638300"/>
            <a:ext cx="9601200" cy="3581400"/>
          </a:xfrm>
        </p:spPr>
        <p:txBody>
          <a:bodyPr>
            <a:normAutofit/>
          </a:bodyPr>
          <a:lstStyle/>
          <a:p>
            <a:r>
              <a:rPr lang="en-US" sz="3200" dirty="0"/>
              <a:t>While being smaller than a WAN, a MAN is larger than a LAN. This kind of computer network utilizes a shared communication path across a city, town, or metropolitan area to link computers that are separated by distance.</a:t>
            </a:r>
            <a:endParaRPr lang="en-PH" sz="3200" dirty="0"/>
          </a:p>
        </p:txBody>
      </p:sp>
      <p:pic>
        <p:nvPicPr>
          <p:cNvPr id="5" name="Picture 4">
            <a:extLst>
              <a:ext uri="{FF2B5EF4-FFF2-40B4-BE49-F238E27FC236}">
                <a16:creationId xmlns:a16="http://schemas.microsoft.com/office/drawing/2014/main" id="{D33B2416-F64E-CA0D-E290-C74471374F49}"/>
              </a:ext>
            </a:extLst>
          </p:cNvPr>
          <p:cNvPicPr>
            <a:picLocks noChangeAspect="1"/>
          </p:cNvPicPr>
          <p:nvPr/>
        </p:nvPicPr>
        <p:blipFill>
          <a:blip r:embed="rId2"/>
          <a:stretch>
            <a:fillRect/>
          </a:stretch>
        </p:blipFill>
        <p:spPr>
          <a:xfrm>
            <a:off x="5873449" y="3619114"/>
            <a:ext cx="5741902" cy="2797837"/>
          </a:xfrm>
          <a:prstGeom prst="rect">
            <a:avLst/>
          </a:prstGeom>
        </p:spPr>
      </p:pic>
    </p:spTree>
    <p:extLst>
      <p:ext uri="{BB962C8B-B14F-4D97-AF65-F5344CB8AC3E}">
        <p14:creationId xmlns:p14="http://schemas.microsoft.com/office/powerpoint/2010/main" val="355220287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824F7E-F530-76AE-2B59-25C96C864C0C}"/>
              </a:ext>
            </a:extLst>
          </p:cNvPr>
          <p:cNvSpPr>
            <a:spLocks noGrp="1"/>
          </p:cNvSpPr>
          <p:nvPr>
            <p:ph type="title"/>
          </p:nvPr>
        </p:nvSpPr>
        <p:spPr/>
        <p:txBody>
          <a:bodyPr/>
          <a:lstStyle/>
          <a:p>
            <a:r>
              <a:rPr lang="en-PH" b="1" i="0" dirty="0">
                <a:solidFill>
                  <a:srgbClr val="273239"/>
                </a:solidFill>
                <a:effectLst/>
                <a:latin typeface="urw-din"/>
              </a:rPr>
              <a:t> Storage Area Network (SAN)</a:t>
            </a:r>
            <a:r>
              <a:rPr lang="en-PH" b="0" i="0" dirty="0">
                <a:solidFill>
                  <a:srgbClr val="273239"/>
                </a:solidFill>
                <a:effectLst/>
                <a:latin typeface="urw-din"/>
              </a:rPr>
              <a:t> </a:t>
            </a:r>
            <a:endParaRPr lang="en-PH" dirty="0"/>
          </a:p>
        </p:txBody>
      </p:sp>
      <p:sp>
        <p:nvSpPr>
          <p:cNvPr id="3" name="Content Placeholder 2">
            <a:extLst>
              <a:ext uri="{FF2B5EF4-FFF2-40B4-BE49-F238E27FC236}">
                <a16:creationId xmlns:a16="http://schemas.microsoft.com/office/drawing/2014/main" id="{9E3342DA-ABFF-D094-AEFF-E836C760CC1B}"/>
              </a:ext>
            </a:extLst>
          </p:cNvPr>
          <p:cNvSpPr>
            <a:spLocks noGrp="1"/>
          </p:cNvSpPr>
          <p:nvPr>
            <p:ph idx="1"/>
          </p:nvPr>
        </p:nvSpPr>
        <p:spPr>
          <a:xfrm>
            <a:off x="1295400" y="1638300"/>
            <a:ext cx="9601200" cy="3581400"/>
          </a:xfrm>
        </p:spPr>
        <p:txBody>
          <a:bodyPr>
            <a:normAutofit/>
          </a:bodyPr>
          <a:lstStyle/>
          <a:p>
            <a:r>
              <a:rPr lang="en-US" sz="2800" dirty="0"/>
              <a:t>A high-speed computer network called SAN links collections of storage devices to numerous servers. LAN and WAN are not necessary for this network. The storage resources are instead transferred from the network to its own powerful network by a SAN. A SAN gives access to block-level data storage.</a:t>
            </a:r>
            <a:endParaRPr lang="en-PH" sz="2800" dirty="0"/>
          </a:p>
        </p:txBody>
      </p:sp>
      <p:pic>
        <p:nvPicPr>
          <p:cNvPr id="5" name="Picture 4">
            <a:extLst>
              <a:ext uri="{FF2B5EF4-FFF2-40B4-BE49-F238E27FC236}">
                <a16:creationId xmlns:a16="http://schemas.microsoft.com/office/drawing/2014/main" id="{FEE55216-D378-B5D0-D5F6-000D04E7C9D6}"/>
              </a:ext>
            </a:extLst>
          </p:cNvPr>
          <p:cNvPicPr>
            <a:picLocks noChangeAspect="1"/>
          </p:cNvPicPr>
          <p:nvPr/>
        </p:nvPicPr>
        <p:blipFill>
          <a:blip r:embed="rId2"/>
          <a:stretch>
            <a:fillRect/>
          </a:stretch>
        </p:blipFill>
        <p:spPr>
          <a:xfrm>
            <a:off x="4074639" y="3943351"/>
            <a:ext cx="4834581" cy="2743972"/>
          </a:xfrm>
          <a:prstGeom prst="rect">
            <a:avLst/>
          </a:prstGeom>
        </p:spPr>
      </p:pic>
    </p:spTree>
    <p:extLst>
      <p:ext uri="{BB962C8B-B14F-4D97-AF65-F5344CB8AC3E}">
        <p14:creationId xmlns:p14="http://schemas.microsoft.com/office/powerpoint/2010/main" val="125510153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4ABE0-6C52-0B25-0D00-F2178C5B0912}"/>
              </a:ext>
            </a:extLst>
          </p:cNvPr>
          <p:cNvSpPr>
            <a:spLocks noGrp="1"/>
          </p:cNvSpPr>
          <p:nvPr>
            <p:ph type="title"/>
          </p:nvPr>
        </p:nvSpPr>
        <p:spPr/>
        <p:txBody>
          <a:bodyPr/>
          <a:lstStyle/>
          <a:p>
            <a:r>
              <a:rPr lang="en-PH" b="1" i="0" dirty="0">
                <a:solidFill>
                  <a:srgbClr val="273239"/>
                </a:solidFill>
                <a:effectLst/>
                <a:latin typeface="urw-din"/>
              </a:rPr>
              <a:t> System Area Network (SAN)</a:t>
            </a:r>
            <a:endParaRPr lang="en-PH" dirty="0"/>
          </a:p>
        </p:txBody>
      </p:sp>
      <p:sp>
        <p:nvSpPr>
          <p:cNvPr id="3" name="Content Placeholder 2">
            <a:extLst>
              <a:ext uri="{FF2B5EF4-FFF2-40B4-BE49-F238E27FC236}">
                <a16:creationId xmlns:a16="http://schemas.microsoft.com/office/drawing/2014/main" id="{418F643C-7151-AAAC-838B-492FBE4EB529}"/>
              </a:ext>
            </a:extLst>
          </p:cNvPr>
          <p:cNvSpPr>
            <a:spLocks noGrp="1"/>
          </p:cNvSpPr>
          <p:nvPr>
            <p:ph idx="1"/>
          </p:nvPr>
        </p:nvSpPr>
        <p:spPr>
          <a:xfrm>
            <a:off x="1295400" y="1638301"/>
            <a:ext cx="9601200" cy="3581400"/>
          </a:xfrm>
        </p:spPr>
        <p:txBody>
          <a:bodyPr>
            <a:normAutofit/>
          </a:bodyPr>
          <a:lstStyle/>
          <a:p>
            <a:r>
              <a:rPr lang="en-US" sz="2800" dirty="0"/>
              <a:t>A SAN is a specific kind of computer network that links a collection of powerful machines. It is a high bandwidth, connection-oriented network. A SAN is a kind of LAN that can handle huge requests for big volumes of information. Applications processing on this network benefit from its excellent network performance.</a:t>
            </a:r>
            <a:endParaRPr lang="en-PH" sz="2800" dirty="0"/>
          </a:p>
        </p:txBody>
      </p:sp>
      <p:pic>
        <p:nvPicPr>
          <p:cNvPr id="5" name="Picture 4">
            <a:extLst>
              <a:ext uri="{FF2B5EF4-FFF2-40B4-BE49-F238E27FC236}">
                <a16:creationId xmlns:a16="http://schemas.microsoft.com/office/drawing/2014/main" id="{21EBCEF9-04F1-CE31-1A1B-2FFD62546EA5}"/>
              </a:ext>
            </a:extLst>
          </p:cNvPr>
          <p:cNvPicPr>
            <a:picLocks noChangeAspect="1"/>
          </p:cNvPicPr>
          <p:nvPr/>
        </p:nvPicPr>
        <p:blipFill>
          <a:blip r:embed="rId2"/>
          <a:stretch>
            <a:fillRect/>
          </a:stretch>
        </p:blipFill>
        <p:spPr>
          <a:xfrm>
            <a:off x="2143895" y="4229101"/>
            <a:ext cx="7358449" cy="2218880"/>
          </a:xfrm>
          <a:prstGeom prst="rect">
            <a:avLst/>
          </a:prstGeom>
        </p:spPr>
      </p:pic>
    </p:spTree>
    <p:extLst>
      <p:ext uri="{BB962C8B-B14F-4D97-AF65-F5344CB8AC3E}">
        <p14:creationId xmlns:p14="http://schemas.microsoft.com/office/powerpoint/2010/main" val="72867579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A0FF55-74C2-5B0C-BCE9-C9166947E45D}"/>
              </a:ext>
            </a:extLst>
          </p:cNvPr>
          <p:cNvSpPr>
            <a:spLocks noGrp="1"/>
          </p:cNvSpPr>
          <p:nvPr>
            <p:ph type="title"/>
          </p:nvPr>
        </p:nvSpPr>
        <p:spPr/>
        <p:txBody>
          <a:bodyPr/>
          <a:lstStyle/>
          <a:p>
            <a:r>
              <a:rPr lang="en-US" b="1" i="0" dirty="0">
                <a:solidFill>
                  <a:srgbClr val="273239"/>
                </a:solidFill>
                <a:effectLst/>
                <a:latin typeface="urw-din"/>
              </a:rPr>
              <a:t> Passive Optical Local Area Network (POLAN)</a:t>
            </a:r>
            <a:endParaRPr lang="en-PH" dirty="0"/>
          </a:p>
        </p:txBody>
      </p:sp>
      <p:sp>
        <p:nvSpPr>
          <p:cNvPr id="3" name="Content Placeholder 2">
            <a:extLst>
              <a:ext uri="{FF2B5EF4-FFF2-40B4-BE49-F238E27FC236}">
                <a16:creationId xmlns:a16="http://schemas.microsoft.com/office/drawing/2014/main" id="{9B5AABDD-B9F1-0512-E401-767DFC804E4C}"/>
              </a:ext>
            </a:extLst>
          </p:cNvPr>
          <p:cNvSpPr>
            <a:spLocks noGrp="1"/>
          </p:cNvSpPr>
          <p:nvPr>
            <p:ph idx="1"/>
          </p:nvPr>
        </p:nvSpPr>
        <p:spPr/>
        <p:txBody>
          <a:bodyPr>
            <a:normAutofit/>
          </a:bodyPr>
          <a:lstStyle/>
          <a:p>
            <a:r>
              <a:rPr lang="en-US" sz="2800" dirty="0"/>
              <a:t>An alternative to a LAN in terms of computer networks is a POLAN. In order to disperse users and devices, POLAN uses optical splitters to divide an optical signal from a single strand of single mode optical fiber into several streams. POLAN is a point-to-multipoint LAN architecture, to put it briefly.</a:t>
            </a:r>
            <a:endParaRPr lang="en-PH" sz="2800" dirty="0"/>
          </a:p>
        </p:txBody>
      </p:sp>
      <p:pic>
        <p:nvPicPr>
          <p:cNvPr id="5" name="Picture 4">
            <a:extLst>
              <a:ext uri="{FF2B5EF4-FFF2-40B4-BE49-F238E27FC236}">
                <a16:creationId xmlns:a16="http://schemas.microsoft.com/office/drawing/2014/main" id="{D8D9BE46-D145-FD1A-4BA5-B49EF321A51F}"/>
              </a:ext>
            </a:extLst>
          </p:cNvPr>
          <p:cNvPicPr>
            <a:picLocks noChangeAspect="1"/>
          </p:cNvPicPr>
          <p:nvPr/>
        </p:nvPicPr>
        <p:blipFill>
          <a:blip r:embed="rId2"/>
          <a:stretch>
            <a:fillRect/>
          </a:stretch>
        </p:blipFill>
        <p:spPr>
          <a:xfrm>
            <a:off x="3123814" y="4571999"/>
            <a:ext cx="8206430" cy="1865871"/>
          </a:xfrm>
          <a:prstGeom prst="rect">
            <a:avLst/>
          </a:prstGeom>
        </p:spPr>
      </p:pic>
    </p:spTree>
    <p:extLst>
      <p:ext uri="{BB962C8B-B14F-4D97-AF65-F5344CB8AC3E}">
        <p14:creationId xmlns:p14="http://schemas.microsoft.com/office/powerpoint/2010/main" val="300848192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9E7E0E-5E4B-31AC-D2BC-F2D3CE1D69B4}"/>
              </a:ext>
            </a:extLst>
          </p:cNvPr>
          <p:cNvSpPr>
            <a:spLocks noGrp="1"/>
          </p:cNvSpPr>
          <p:nvPr>
            <p:ph type="title"/>
          </p:nvPr>
        </p:nvSpPr>
        <p:spPr/>
        <p:txBody>
          <a:bodyPr/>
          <a:lstStyle/>
          <a:p>
            <a:r>
              <a:rPr lang="en-PH" b="1" i="0" dirty="0">
                <a:solidFill>
                  <a:srgbClr val="273239"/>
                </a:solidFill>
                <a:effectLst/>
                <a:latin typeface="urw-din"/>
              </a:rPr>
              <a:t>Enterprise Private Network (EPN)</a:t>
            </a:r>
            <a:endParaRPr lang="en-PH" dirty="0"/>
          </a:p>
        </p:txBody>
      </p:sp>
      <p:sp>
        <p:nvSpPr>
          <p:cNvPr id="3" name="Content Placeholder 2">
            <a:extLst>
              <a:ext uri="{FF2B5EF4-FFF2-40B4-BE49-F238E27FC236}">
                <a16:creationId xmlns:a16="http://schemas.microsoft.com/office/drawing/2014/main" id="{7FCAE2C3-D71B-5059-76AE-254CBEFBCE9B}"/>
              </a:ext>
            </a:extLst>
          </p:cNvPr>
          <p:cNvSpPr>
            <a:spLocks noGrp="1"/>
          </p:cNvSpPr>
          <p:nvPr>
            <p:ph idx="1"/>
          </p:nvPr>
        </p:nvSpPr>
        <p:spPr>
          <a:xfrm>
            <a:off x="1371600" y="2171700"/>
            <a:ext cx="9601200" cy="3581400"/>
          </a:xfrm>
        </p:spPr>
        <p:txBody>
          <a:bodyPr>
            <a:normAutofit/>
          </a:bodyPr>
          <a:lstStyle/>
          <a:p>
            <a:r>
              <a:rPr lang="en-US" sz="3200" dirty="0"/>
              <a:t>Businesses that need a secure connection across multiple sites to share computer resources frequently use the EPN kind of computer network.</a:t>
            </a:r>
            <a:endParaRPr lang="en-PH" sz="3200" dirty="0"/>
          </a:p>
        </p:txBody>
      </p:sp>
      <p:pic>
        <p:nvPicPr>
          <p:cNvPr id="5" name="Picture 4">
            <a:extLst>
              <a:ext uri="{FF2B5EF4-FFF2-40B4-BE49-F238E27FC236}">
                <a16:creationId xmlns:a16="http://schemas.microsoft.com/office/drawing/2014/main" id="{8BCF2425-EFC8-9E51-BFCF-CF76532D134D}"/>
              </a:ext>
            </a:extLst>
          </p:cNvPr>
          <p:cNvPicPr>
            <a:picLocks noChangeAspect="1"/>
          </p:cNvPicPr>
          <p:nvPr/>
        </p:nvPicPr>
        <p:blipFill>
          <a:blip r:embed="rId2"/>
          <a:stretch>
            <a:fillRect/>
          </a:stretch>
        </p:blipFill>
        <p:spPr>
          <a:xfrm>
            <a:off x="3847071" y="3855308"/>
            <a:ext cx="6361312" cy="2205681"/>
          </a:xfrm>
          <a:prstGeom prst="rect">
            <a:avLst/>
          </a:prstGeom>
        </p:spPr>
      </p:pic>
    </p:spTree>
    <p:extLst>
      <p:ext uri="{BB962C8B-B14F-4D97-AF65-F5344CB8AC3E}">
        <p14:creationId xmlns:p14="http://schemas.microsoft.com/office/powerpoint/2010/main" val="29868930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40AA7D-52BD-8164-9189-0D6B6E1CF52F}"/>
              </a:ext>
            </a:extLst>
          </p:cNvPr>
          <p:cNvSpPr>
            <a:spLocks noGrp="1"/>
          </p:cNvSpPr>
          <p:nvPr>
            <p:ph type="title"/>
          </p:nvPr>
        </p:nvSpPr>
        <p:spPr/>
        <p:txBody>
          <a:bodyPr/>
          <a:lstStyle/>
          <a:p>
            <a:r>
              <a:rPr lang="en-PH" b="1" i="0" dirty="0">
                <a:solidFill>
                  <a:srgbClr val="273239"/>
                </a:solidFill>
                <a:effectLst/>
                <a:latin typeface="urw-din"/>
              </a:rPr>
              <a:t> Virtual Private Network (VPN)</a:t>
            </a:r>
            <a:endParaRPr lang="en-PH" dirty="0"/>
          </a:p>
        </p:txBody>
      </p:sp>
      <p:sp>
        <p:nvSpPr>
          <p:cNvPr id="3" name="Content Placeholder 2">
            <a:extLst>
              <a:ext uri="{FF2B5EF4-FFF2-40B4-BE49-F238E27FC236}">
                <a16:creationId xmlns:a16="http://schemas.microsoft.com/office/drawing/2014/main" id="{31AE1740-911D-2FA9-B0B6-4A6840AE94F7}"/>
              </a:ext>
            </a:extLst>
          </p:cNvPr>
          <p:cNvSpPr>
            <a:spLocks noGrp="1"/>
          </p:cNvSpPr>
          <p:nvPr>
            <p:ph idx="1"/>
          </p:nvPr>
        </p:nvSpPr>
        <p:spPr>
          <a:xfrm>
            <a:off x="1371600" y="1428750"/>
            <a:ext cx="10305535" cy="3581400"/>
          </a:xfrm>
        </p:spPr>
        <p:txBody>
          <a:bodyPr/>
          <a:lstStyle/>
          <a:p>
            <a:r>
              <a:rPr lang="en-US" sz="2800" dirty="0"/>
              <a:t>A VPN is a kind of computer network that enables users to send and receive data as if they were connected to a private network even if they are not by extending a private network across the internet. An online virtual point-to-point connection enables users to remotely access a private network. By acting as a conduit for a secure network connection, a VPN shields you from harmful sources</a:t>
            </a:r>
            <a:r>
              <a:rPr lang="en-US" dirty="0"/>
              <a:t>.</a:t>
            </a:r>
            <a:endParaRPr lang="en-PH" dirty="0"/>
          </a:p>
        </p:txBody>
      </p:sp>
      <p:pic>
        <p:nvPicPr>
          <p:cNvPr id="5" name="Picture 4">
            <a:extLst>
              <a:ext uri="{FF2B5EF4-FFF2-40B4-BE49-F238E27FC236}">
                <a16:creationId xmlns:a16="http://schemas.microsoft.com/office/drawing/2014/main" id="{6698CEBF-7207-97C8-0D86-3EB3B782AF55}"/>
              </a:ext>
            </a:extLst>
          </p:cNvPr>
          <p:cNvPicPr>
            <a:picLocks noChangeAspect="1"/>
          </p:cNvPicPr>
          <p:nvPr/>
        </p:nvPicPr>
        <p:blipFill>
          <a:blip r:embed="rId2"/>
          <a:stretch>
            <a:fillRect/>
          </a:stretch>
        </p:blipFill>
        <p:spPr>
          <a:xfrm>
            <a:off x="4602892" y="4262437"/>
            <a:ext cx="6369908" cy="2333625"/>
          </a:xfrm>
          <a:prstGeom prst="rect">
            <a:avLst/>
          </a:prstGeom>
        </p:spPr>
      </p:pic>
    </p:spTree>
    <p:extLst>
      <p:ext uri="{BB962C8B-B14F-4D97-AF65-F5344CB8AC3E}">
        <p14:creationId xmlns:p14="http://schemas.microsoft.com/office/powerpoint/2010/main" val="4808740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chor="ctr"/>
          <a:lstStyle/>
          <a:p>
            <a:r>
              <a:rPr lang="en-US" altLang="zh-TW" b="1" dirty="0">
                <a:latin typeface="Algerian" panose="04020705040A02060702" pitchFamily="82" charset="0"/>
              </a:rPr>
              <a:t>COMPUTER NETWORK </a:t>
            </a:r>
            <a:endParaRPr lang="zh-TW" altLang="en-US" b="1" dirty="0">
              <a:latin typeface="Algerian" panose="04020705040A02060702" pitchFamily="82" charset="0"/>
            </a:endParaRPr>
          </a:p>
        </p:txBody>
      </p:sp>
      <p:pic>
        <p:nvPicPr>
          <p:cNvPr id="4" name="圖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13610" y="3925054"/>
            <a:ext cx="5109422" cy="2703094"/>
          </a:xfrm>
          <a:prstGeom prst="rect">
            <a:avLst/>
          </a:prstGeom>
        </p:spPr>
      </p:pic>
      <p:sp>
        <p:nvSpPr>
          <p:cNvPr id="7" name="文字方塊 6"/>
          <p:cNvSpPr txBox="1"/>
          <p:nvPr/>
        </p:nvSpPr>
        <p:spPr>
          <a:xfrm>
            <a:off x="1748578" y="2214565"/>
            <a:ext cx="9930064" cy="1446550"/>
          </a:xfrm>
          <a:prstGeom prst="rect">
            <a:avLst/>
          </a:prstGeom>
          <a:noFill/>
        </p:spPr>
        <p:txBody>
          <a:bodyPr wrap="square" rtlCol="0">
            <a:spAutoFit/>
          </a:bodyPr>
          <a:lstStyle/>
          <a:p>
            <a:r>
              <a:rPr lang="en-US" altLang="zh-TW" sz="2400" dirty="0">
                <a:latin typeface="Algerian" panose="04020705040A02060702" pitchFamily="82" charset="0"/>
              </a:rPr>
              <a:t>Computer networking</a:t>
            </a:r>
          </a:p>
          <a:p>
            <a:r>
              <a:rPr lang="en-US" altLang="zh-TW" sz="2400" dirty="0">
                <a:latin typeface="Algerian" panose="04020705040A02060702" pitchFamily="82" charset="0"/>
              </a:rPr>
              <a:t> </a:t>
            </a:r>
            <a:r>
              <a:rPr lang="en-US" altLang="zh-TW" sz="2000" dirty="0">
                <a:latin typeface="Bell MT" panose="02020503060305020303" pitchFamily="18" charset="0"/>
              </a:rPr>
              <a:t>refers to interconnected computing devices that can exchange data and share resources with each other. These networked devices use a system of rules, called communications protocols, to transmit information over physical or wireless technologies</a:t>
            </a:r>
            <a:r>
              <a:rPr lang="en-US" altLang="zh-TW" sz="2000" dirty="0"/>
              <a:t>.</a:t>
            </a:r>
            <a:endParaRPr lang="zh-TW" altLang="en-US" sz="2000" dirty="0"/>
          </a:p>
        </p:txBody>
      </p:sp>
    </p:spTree>
    <p:extLst>
      <p:ext uri="{BB962C8B-B14F-4D97-AF65-F5344CB8AC3E}">
        <p14:creationId xmlns:p14="http://schemas.microsoft.com/office/powerpoint/2010/main" val="79929065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B694B8-F367-6B6C-FA28-895FB0D7DA38}"/>
              </a:ext>
            </a:extLst>
          </p:cNvPr>
          <p:cNvSpPr>
            <a:spLocks noGrp="1"/>
          </p:cNvSpPr>
          <p:nvPr>
            <p:ph type="title"/>
          </p:nvPr>
        </p:nvSpPr>
        <p:spPr/>
        <p:txBody>
          <a:bodyPr/>
          <a:lstStyle/>
          <a:p>
            <a:r>
              <a:rPr lang="en-PH" b="1" i="0" dirty="0">
                <a:solidFill>
                  <a:srgbClr val="273239"/>
                </a:solidFill>
                <a:effectLst/>
                <a:latin typeface="urw-din"/>
              </a:rPr>
              <a:t>Home Area Network (HAN)</a:t>
            </a:r>
            <a:endParaRPr lang="en-PH" dirty="0"/>
          </a:p>
        </p:txBody>
      </p:sp>
      <p:sp>
        <p:nvSpPr>
          <p:cNvPr id="3" name="Content Placeholder 2">
            <a:extLst>
              <a:ext uri="{FF2B5EF4-FFF2-40B4-BE49-F238E27FC236}">
                <a16:creationId xmlns:a16="http://schemas.microsoft.com/office/drawing/2014/main" id="{6E6998C7-C449-6268-7CD4-13A24F04D618}"/>
              </a:ext>
            </a:extLst>
          </p:cNvPr>
          <p:cNvSpPr>
            <a:spLocks noGrp="1"/>
          </p:cNvSpPr>
          <p:nvPr>
            <p:ph idx="1"/>
          </p:nvPr>
        </p:nvSpPr>
        <p:spPr>
          <a:xfrm>
            <a:off x="1219200" y="1659153"/>
            <a:ext cx="6565557" cy="4490136"/>
          </a:xfrm>
        </p:spPr>
        <p:txBody>
          <a:bodyPr>
            <a:normAutofit/>
          </a:bodyPr>
          <a:lstStyle/>
          <a:p>
            <a:r>
              <a:rPr lang="en-US" sz="2400" dirty="0"/>
              <a:t>There may be more than one computer in many of the homes. A network should be constructed comparable to the local area network (LAN) in that home to connect those PCs and with other peripheral devices. The term "home area network" refers to a particular kind of network that enables a user to link numerous PCs and other digital devices inside the home (HAN). The HAN promotes network-wide resource, file, and program sharing. Both cable and wireless communication are supported</a:t>
            </a:r>
            <a:r>
              <a:rPr lang="en-US" sz="1800" dirty="0"/>
              <a:t>.</a:t>
            </a:r>
            <a:endParaRPr lang="en-PH" sz="1800" dirty="0"/>
          </a:p>
        </p:txBody>
      </p:sp>
      <p:pic>
        <p:nvPicPr>
          <p:cNvPr id="5" name="Picture 4">
            <a:extLst>
              <a:ext uri="{FF2B5EF4-FFF2-40B4-BE49-F238E27FC236}">
                <a16:creationId xmlns:a16="http://schemas.microsoft.com/office/drawing/2014/main" id="{E83953A2-CE26-62E1-83D7-72142B55E542}"/>
              </a:ext>
            </a:extLst>
          </p:cNvPr>
          <p:cNvPicPr>
            <a:picLocks noChangeAspect="1"/>
          </p:cNvPicPr>
          <p:nvPr/>
        </p:nvPicPr>
        <p:blipFill>
          <a:blip r:embed="rId2"/>
          <a:stretch>
            <a:fillRect/>
          </a:stretch>
        </p:blipFill>
        <p:spPr>
          <a:xfrm>
            <a:off x="7873828" y="2572319"/>
            <a:ext cx="4050442" cy="2663804"/>
          </a:xfrm>
          <a:prstGeom prst="rect">
            <a:avLst/>
          </a:prstGeom>
        </p:spPr>
      </p:pic>
    </p:spTree>
    <p:extLst>
      <p:ext uri="{BB962C8B-B14F-4D97-AF65-F5344CB8AC3E}">
        <p14:creationId xmlns:p14="http://schemas.microsoft.com/office/powerpoint/2010/main" val="276791153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295400" y="1402492"/>
            <a:ext cx="9601200" cy="1485900"/>
          </a:xfrm>
        </p:spPr>
        <p:txBody>
          <a:bodyPr anchor="ctr"/>
          <a:lstStyle/>
          <a:p>
            <a:pPr algn="ctr"/>
            <a:r>
              <a:rPr lang="en-US" altLang="zh-TW" dirty="0">
                <a:latin typeface="Algerian" panose="04020705040A02060702" pitchFamily="82" charset="0"/>
              </a:rPr>
              <a:t>COMPUTER NETWORK:SOFT WARE</a:t>
            </a:r>
            <a:endParaRPr lang="zh-TW" altLang="en-US" dirty="0">
              <a:latin typeface="Algerian" panose="04020705040A02060702" pitchFamily="82" charset="0"/>
            </a:endParaRPr>
          </a:p>
        </p:txBody>
      </p:sp>
    </p:spTree>
    <p:extLst>
      <p:ext uri="{BB962C8B-B14F-4D97-AF65-F5344CB8AC3E}">
        <p14:creationId xmlns:p14="http://schemas.microsoft.com/office/powerpoint/2010/main" val="149245869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chor="ctr"/>
          <a:lstStyle/>
          <a:p>
            <a:pPr algn="ctr"/>
            <a:r>
              <a:rPr lang="en-US" altLang="zh-TW" dirty="0">
                <a:latin typeface="Algerian" panose="04020705040A02060702" pitchFamily="82" charset="0"/>
              </a:rPr>
              <a:t>TCP/ICP PROTOCOL SUITE</a:t>
            </a:r>
            <a:endParaRPr lang="zh-TW" altLang="en-US" dirty="0">
              <a:latin typeface="Algerian" panose="04020705040A02060702" pitchFamily="82" charset="0"/>
            </a:endParaRPr>
          </a:p>
        </p:txBody>
      </p:sp>
      <p:sp>
        <p:nvSpPr>
          <p:cNvPr id="3" name="內容版面配置區 2"/>
          <p:cNvSpPr>
            <a:spLocks noGrp="1"/>
          </p:cNvSpPr>
          <p:nvPr>
            <p:ph idx="1"/>
          </p:nvPr>
        </p:nvSpPr>
        <p:spPr/>
        <p:txBody>
          <a:bodyPr/>
          <a:lstStyle/>
          <a:p>
            <a:pPr marL="0" indent="0">
              <a:buNone/>
            </a:pPr>
            <a:r>
              <a:rPr lang="en-US" sz="2800" b="0" dirty="0">
                <a:solidFill>
                  <a:srgbClr val="294A70"/>
                </a:solidFill>
                <a:effectLst/>
                <a:latin typeface="Arial" panose="020B0604020202020204" pitchFamily="34" charset="0"/>
              </a:rPr>
              <a:t>TCP/IP suite of protocols</a:t>
            </a:r>
          </a:p>
          <a:p>
            <a:pPr algn="l"/>
            <a:r>
              <a:rPr lang="en-US" sz="2800" b="0" i="0" dirty="0">
                <a:solidFill>
                  <a:srgbClr val="000000"/>
                </a:solidFill>
                <a:effectLst/>
                <a:latin typeface="Arial" panose="020B0604020202020204" pitchFamily="34" charset="0"/>
              </a:rPr>
              <a:t>The TCP/IP suite is a set of protocols used on computer networks today (most notably on the Internet). It provides an end-to-end connectivity by specifying how data should be packetized, addressed, transmitted, routed and received on a TCP/IP network. This functionality is organized into four abstraction layers and each protocol in the suite resides in a particular layer.</a:t>
            </a:r>
          </a:p>
          <a:p>
            <a:endParaRPr lang="en-PH" altLang="zh-TW" sz="2800" dirty="0"/>
          </a:p>
          <a:p>
            <a:endParaRPr lang="zh-TW" altLang="en-US" dirty="0"/>
          </a:p>
        </p:txBody>
      </p:sp>
    </p:spTree>
    <p:extLst>
      <p:ext uri="{BB962C8B-B14F-4D97-AF65-F5344CB8AC3E}">
        <p14:creationId xmlns:p14="http://schemas.microsoft.com/office/powerpoint/2010/main" val="153404109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EB421C7-D92C-7DD3-C041-3316A68BE32B}"/>
              </a:ext>
            </a:extLst>
          </p:cNvPr>
          <p:cNvSpPr>
            <a:spLocks noGrp="1"/>
          </p:cNvSpPr>
          <p:nvPr>
            <p:ph idx="1"/>
          </p:nvPr>
        </p:nvSpPr>
        <p:spPr>
          <a:xfrm>
            <a:off x="1433383" y="370702"/>
            <a:ext cx="10058400" cy="6153666"/>
          </a:xfrm>
        </p:spPr>
        <p:txBody>
          <a:bodyPr>
            <a:normAutofit fontScale="92500"/>
          </a:bodyPr>
          <a:lstStyle/>
          <a:p>
            <a:pPr algn="l"/>
            <a:r>
              <a:rPr lang="en-US" sz="2900" b="0" i="0" dirty="0">
                <a:solidFill>
                  <a:srgbClr val="000000"/>
                </a:solidFill>
                <a:effectLst/>
                <a:latin typeface="Arial" panose="020B0604020202020204" pitchFamily="34" charset="0"/>
              </a:rPr>
              <a:t>The TCP/IP suite is named after its most important protocols, the Transmission Control Protocol (TCP) and the Internet Protocol (IP). Some of the protocols included in the TCP/IP suite are:</a:t>
            </a:r>
          </a:p>
          <a:p>
            <a:pPr algn="l">
              <a:buFont typeface="Arial" panose="020B0604020202020204" pitchFamily="34" charset="0"/>
              <a:buChar char="•"/>
            </a:pPr>
            <a:r>
              <a:rPr lang="en-US" sz="2900" b="1" i="0" dirty="0">
                <a:solidFill>
                  <a:srgbClr val="000000"/>
                </a:solidFill>
                <a:effectLst/>
                <a:latin typeface="Arial" panose="020B0604020202020204" pitchFamily="34" charset="0"/>
              </a:rPr>
              <a:t>ARP (Address Resolution Protocol)</a:t>
            </a:r>
            <a:r>
              <a:rPr lang="en-US" sz="2900" b="0" i="0" dirty="0">
                <a:solidFill>
                  <a:srgbClr val="000000"/>
                </a:solidFill>
                <a:effectLst/>
                <a:latin typeface="Arial" panose="020B0604020202020204" pitchFamily="34" charset="0"/>
              </a:rPr>
              <a:t> – used to associate an IP address with a MAC address.</a:t>
            </a:r>
          </a:p>
          <a:p>
            <a:pPr algn="l">
              <a:buFont typeface="Arial" panose="020B0604020202020204" pitchFamily="34" charset="0"/>
              <a:buChar char="•"/>
            </a:pPr>
            <a:r>
              <a:rPr lang="en-US" sz="2900" b="1" i="0" dirty="0">
                <a:solidFill>
                  <a:srgbClr val="000000"/>
                </a:solidFill>
                <a:effectLst/>
                <a:latin typeface="Arial" panose="020B0604020202020204" pitchFamily="34" charset="0"/>
              </a:rPr>
              <a:t>IP (Internet Protocol)</a:t>
            </a:r>
            <a:r>
              <a:rPr lang="en-US" sz="2900" b="0" i="0" dirty="0">
                <a:solidFill>
                  <a:srgbClr val="000000"/>
                </a:solidFill>
                <a:effectLst/>
                <a:latin typeface="Arial" panose="020B0604020202020204" pitchFamily="34" charset="0"/>
              </a:rPr>
              <a:t> – used to deliver packets from the source host to the destination host based on the IP addresses.</a:t>
            </a:r>
          </a:p>
          <a:p>
            <a:pPr algn="l">
              <a:buFont typeface="Arial" panose="020B0604020202020204" pitchFamily="34" charset="0"/>
              <a:buChar char="•"/>
            </a:pPr>
            <a:r>
              <a:rPr lang="en-US" sz="2900" b="1" i="0" dirty="0">
                <a:solidFill>
                  <a:srgbClr val="000000"/>
                </a:solidFill>
                <a:effectLst/>
                <a:latin typeface="Arial" panose="020B0604020202020204" pitchFamily="34" charset="0"/>
              </a:rPr>
              <a:t>ICMP (Internet Control Message Protocol)</a:t>
            </a:r>
            <a:r>
              <a:rPr lang="en-US" sz="2900" b="0" i="0" dirty="0">
                <a:solidFill>
                  <a:srgbClr val="000000"/>
                </a:solidFill>
                <a:effectLst/>
                <a:latin typeface="Arial" panose="020B0604020202020204" pitchFamily="34" charset="0"/>
              </a:rPr>
              <a:t> – used to detects and reports network error conditions. Used in ping.</a:t>
            </a:r>
          </a:p>
          <a:p>
            <a:pPr algn="l">
              <a:buFont typeface="Arial" panose="020B0604020202020204" pitchFamily="34" charset="0"/>
              <a:buChar char="•"/>
            </a:pPr>
            <a:r>
              <a:rPr lang="en-US" sz="2900" b="1" i="0" dirty="0">
                <a:solidFill>
                  <a:srgbClr val="000000"/>
                </a:solidFill>
                <a:effectLst/>
                <a:latin typeface="Arial" panose="020B0604020202020204" pitchFamily="34" charset="0"/>
              </a:rPr>
              <a:t>TCP (Transmission Control Protocol)</a:t>
            </a:r>
            <a:r>
              <a:rPr lang="en-US" sz="2900" b="0" i="0" dirty="0">
                <a:solidFill>
                  <a:srgbClr val="000000"/>
                </a:solidFill>
                <a:effectLst/>
                <a:latin typeface="Arial" panose="020B0604020202020204" pitchFamily="34" charset="0"/>
              </a:rPr>
              <a:t> – a connection-oriented protocol that enables reliable data transfer between two computers.</a:t>
            </a:r>
          </a:p>
          <a:p>
            <a:endParaRPr lang="en-PH" dirty="0"/>
          </a:p>
        </p:txBody>
      </p:sp>
    </p:spTree>
    <p:extLst>
      <p:ext uri="{BB962C8B-B14F-4D97-AF65-F5344CB8AC3E}">
        <p14:creationId xmlns:p14="http://schemas.microsoft.com/office/powerpoint/2010/main" val="172909403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35956A6-52BD-3BC6-02CE-4FA013E038E2}"/>
              </a:ext>
            </a:extLst>
          </p:cNvPr>
          <p:cNvSpPr>
            <a:spLocks noGrp="1"/>
          </p:cNvSpPr>
          <p:nvPr>
            <p:ph idx="1"/>
          </p:nvPr>
        </p:nvSpPr>
        <p:spPr>
          <a:xfrm>
            <a:off x="1556951" y="557084"/>
            <a:ext cx="9601200" cy="5743832"/>
          </a:xfrm>
        </p:spPr>
        <p:txBody>
          <a:bodyPr>
            <a:normAutofit lnSpcReduction="10000"/>
          </a:bodyPr>
          <a:lstStyle/>
          <a:p>
            <a:pPr algn="l">
              <a:buFont typeface="Arial" panose="020B0604020202020204" pitchFamily="34" charset="0"/>
              <a:buChar char="•"/>
            </a:pPr>
            <a:r>
              <a:rPr lang="en-US" sz="2800" b="1" i="0" dirty="0">
                <a:solidFill>
                  <a:srgbClr val="000000"/>
                </a:solidFill>
                <a:effectLst/>
                <a:latin typeface="Arial" panose="020B0604020202020204" pitchFamily="34" charset="0"/>
              </a:rPr>
              <a:t>UDP (User Datagram Protocol)</a:t>
            </a:r>
            <a:r>
              <a:rPr lang="en-US" sz="2800" b="0" i="0" dirty="0">
                <a:solidFill>
                  <a:srgbClr val="000000"/>
                </a:solidFill>
                <a:effectLst/>
                <a:latin typeface="Arial" panose="020B0604020202020204" pitchFamily="34" charset="0"/>
              </a:rPr>
              <a:t> – a connectionless protocol for data transfer. Since a session is not created before the data transfer, there is no guarantee of data delivery.</a:t>
            </a:r>
          </a:p>
          <a:p>
            <a:pPr algn="l">
              <a:buFont typeface="Arial" panose="020B0604020202020204" pitchFamily="34" charset="0"/>
              <a:buChar char="•"/>
            </a:pPr>
            <a:r>
              <a:rPr lang="en-US" sz="2800" b="1" i="0" dirty="0">
                <a:solidFill>
                  <a:srgbClr val="000000"/>
                </a:solidFill>
                <a:effectLst/>
                <a:latin typeface="Arial" panose="020B0604020202020204" pitchFamily="34" charset="0"/>
              </a:rPr>
              <a:t>FTP (File Transfer Protocol)</a:t>
            </a:r>
            <a:r>
              <a:rPr lang="en-US" sz="2800" b="0" i="0" dirty="0">
                <a:solidFill>
                  <a:srgbClr val="000000"/>
                </a:solidFill>
                <a:effectLst/>
                <a:latin typeface="Arial" panose="020B0604020202020204" pitchFamily="34" charset="0"/>
              </a:rPr>
              <a:t> – used for file transfers from one host to another.</a:t>
            </a:r>
          </a:p>
          <a:p>
            <a:pPr algn="l">
              <a:buFont typeface="Arial" panose="020B0604020202020204" pitchFamily="34" charset="0"/>
              <a:buChar char="•"/>
            </a:pPr>
            <a:r>
              <a:rPr lang="en-US" sz="2800" b="1" i="0" dirty="0">
                <a:solidFill>
                  <a:srgbClr val="000000"/>
                </a:solidFill>
                <a:effectLst/>
                <a:latin typeface="Arial" panose="020B0604020202020204" pitchFamily="34" charset="0"/>
              </a:rPr>
              <a:t>Telnet (Telecommunications Network)</a:t>
            </a:r>
            <a:r>
              <a:rPr lang="en-US" sz="2800" b="0" i="0" dirty="0">
                <a:solidFill>
                  <a:srgbClr val="000000"/>
                </a:solidFill>
                <a:effectLst/>
                <a:latin typeface="Arial" panose="020B0604020202020204" pitchFamily="34" charset="0"/>
              </a:rPr>
              <a:t> – used to connect and issue commands on a remote computer.</a:t>
            </a:r>
          </a:p>
          <a:p>
            <a:pPr algn="l">
              <a:buFont typeface="Arial" panose="020B0604020202020204" pitchFamily="34" charset="0"/>
              <a:buChar char="•"/>
            </a:pPr>
            <a:r>
              <a:rPr lang="en-US" sz="2800" b="1" i="0" dirty="0">
                <a:solidFill>
                  <a:srgbClr val="000000"/>
                </a:solidFill>
                <a:effectLst/>
                <a:latin typeface="Arial" panose="020B0604020202020204" pitchFamily="34" charset="0"/>
              </a:rPr>
              <a:t>DNS (Domain Name System)</a:t>
            </a:r>
            <a:r>
              <a:rPr lang="en-US" sz="2800" b="0" i="0" dirty="0">
                <a:solidFill>
                  <a:srgbClr val="000000"/>
                </a:solidFill>
                <a:effectLst/>
                <a:latin typeface="Arial" panose="020B0604020202020204" pitchFamily="34" charset="0"/>
              </a:rPr>
              <a:t> – used for host names to the IP address resolution.</a:t>
            </a:r>
          </a:p>
          <a:p>
            <a:pPr algn="l">
              <a:buFont typeface="Arial" panose="020B0604020202020204" pitchFamily="34" charset="0"/>
              <a:buChar char="•"/>
            </a:pPr>
            <a:r>
              <a:rPr lang="en-US" sz="2800" b="1" i="0" dirty="0">
                <a:solidFill>
                  <a:srgbClr val="000000"/>
                </a:solidFill>
                <a:effectLst/>
                <a:latin typeface="Arial" panose="020B0604020202020204" pitchFamily="34" charset="0"/>
              </a:rPr>
              <a:t>HTTP (Hypertext Transfer Protocol)</a:t>
            </a:r>
            <a:r>
              <a:rPr lang="en-US" sz="2800" b="0" i="0" dirty="0">
                <a:solidFill>
                  <a:srgbClr val="000000"/>
                </a:solidFill>
                <a:effectLst/>
                <a:latin typeface="Arial" panose="020B0604020202020204" pitchFamily="34" charset="0"/>
              </a:rPr>
              <a:t> – used to transfer files (text, graphic images, sound, video, and other multimedia files) on the World Wide Web.</a:t>
            </a:r>
          </a:p>
          <a:p>
            <a:endParaRPr lang="en-PH" dirty="0"/>
          </a:p>
        </p:txBody>
      </p:sp>
    </p:spTree>
    <p:extLst>
      <p:ext uri="{BB962C8B-B14F-4D97-AF65-F5344CB8AC3E}">
        <p14:creationId xmlns:p14="http://schemas.microsoft.com/office/powerpoint/2010/main" val="285321472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chor="ctr">
            <a:normAutofit/>
          </a:bodyPr>
          <a:lstStyle/>
          <a:p>
            <a:pPr algn="ctr"/>
            <a:r>
              <a:rPr lang="en-US" altLang="zh-TW" sz="5400" dirty="0">
                <a:latin typeface="Algerian" panose="04020705040A02060702" pitchFamily="82" charset="0"/>
              </a:rPr>
              <a:t>HTTPS</a:t>
            </a:r>
            <a:endParaRPr lang="zh-TW" altLang="en-US" sz="5400" dirty="0">
              <a:latin typeface="Algerian" panose="04020705040A02060702" pitchFamily="82" charset="0"/>
            </a:endParaRPr>
          </a:p>
        </p:txBody>
      </p:sp>
      <p:sp>
        <p:nvSpPr>
          <p:cNvPr id="3" name="內容版面配置區 2"/>
          <p:cNvSpPr>
            <a:spLocks noGrp="1"/>
          </p:cNvSpPr>
          <p:nvPr>
            <p:ph idx="1"/>
          </p:nvPr>
        </p:nvSpPr>
        <p:spPr/>
        <p:txBody>
          <a:bodyPr>
            <a:normAutofit fontScale="92500"/>
          </a:bodyPr>
          <a:lstStyle/>
          <a:p>
            <a:r>
              <a:rPr lang="en-PH" altLang="zh-TW" sz="3200" dirty="0"/>
              <a:t>An addition to the Hypertext Transfer Protocol is called Hypertext Transfer Protocol Secure (HTTPS) (HTTP). It is frequently used on the Internet and employs cryptography for secure communication over computer networks. HTTPS encrypts communication using Transport Layer Security (TLS), formerly known as Secure Sockets Layer (SSL). As a result, the protocol is sometimes known as HTTP over SSL or HTTP over TLS.</a:t>
            </a:r>
            <a:endParaRPr lang="zh-TW" altLang="en-US" sz="3200" dirty="0"/>
          </a:p>
        </p:txBody>
      </p:sp>
    </p:spTree>
    <p:extLst>
      <p:ext uri="{BB962C8B-B14F-4D97-AF65-F5344CB8AC3E}">
        <p14:creationId xmlns:p14="http://schemas.microsoft.com/office/powerpoint/2010/main" val="98431156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295400" y="2548581"/>
            <a:ext cx="9601200" cy="1485900"/>
          </a:xfrm>
        </p:spPr>
        <p:txBody>
          <a:bodyPr/>
          <a:lstStyle/>
          <a:p>
            <a:pPr lvl="1" algn="l" rtl="0">
              <a:lnSpc>
                <a:spcPct val="89000"/>
              </a:lnSpc>
              <a:spcBef>
                <a:spcPct val="0"/>
              </a:spcBef>
            </a:pPr>
            <a:br>
              <a:rPr lang="en-US" altLang="zh-TW" dirty="0">
                <a:latin typeface="Arial" panose="020B0604020202020204" pitchFamily="34" charset="0"/>
                <a:cs typeface="Arial" panose="020B0604020202020204" pitchFamily="34" charset="0"/>
              </a:rPr>
            </a:br>
            <a:r>
              <a:rPr lang="en-US" altLang="zh-TW" sz="5400" dirty="0">
                <a:latin typeface="Algerian" panose="04020705040A02060702" pitchFamily="82" charset="0"/>
              </a:rPr>
              <a:t>COMPUTER NETWORK</a:t>
            </a:r>
            <a:endParaRPr lang="zh-TW" altLang="en-US" sz="4400" dirty="0">
              <a:latin typeface="Algerian" panose="04020705040A02060702" pitchFamily="82" charset="0"/>
            </a:endParaRPr>
          </a:p>
        </p:txBody>
      </p:sp>
    </p:spTree>
    <p:extLst>
      <p:ext uri="{BB962C8B-B14F-4D97-AF65-F5344CB8AC3E}">
        <p14:creationId xmlns:p14="http://schemas.microsoft.com/office/powerpoint/2010/main" val="203833015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latin typeface="Algerian" panose="04020705040A02060702" pitchFamily="82" charset="0"/>
              </a:rPr>
              <a:t>COMPUTER NETWORK: WINDOW COMMAND</a:t>
            </a:r>
            <a:endParaRPr lang="zh-TW" altLang="en-US" dirty="0">
              <a:latin typeface="Algerian" panose="04020705040A02060702" pitchFamily="82" charset="0"/>
            </a:endParaRPr>
          </a:p>
        </p:txBody>
      </p:sp>
      <p:sp>
        <p:nvSpPr>
          <p:cNvPr id="3" name="內容版面配置區 2"/>
          <p:cNvSpPr>
            <a:spLocks noGrp="1"/>
          </p:cNvSpPr>
          <p:nvPr>
            <p:ph idx="1"/>
          </p:nvPr>
        </p:nvSpPr>
        <p:spPr/>
        <p:txBody>
          <a:bodyPr>
            <a:normAutofit/>
          </a:bodyPr>
          <a:lstStyle/>
          <a:p>
            <a:r>
              <a:rPr lang="en-US" altLang="zh-TW" sz="2800" dirty="0">
                <a:latin typeface="Bell MT" panose="02020503060305020303" pitchFamily="18" charset="0"/>
              </a:rPr>
              <a:t>A command line interpreter tool called Windows Command Prompt is available with every version of Windows OS, starting with Windows NT. It resembles the Disk Operating System (DOS), a console-based operating system that was popular before Windows became a graphical user interface.</a:t>
            </a:r>
            <a:endParaRPr lang="zh-TW" altLang="en-US" sz="2800" dirty="0">
              <a:latin typeface="Bell MT" panose="02020503060305020303" pitchFamily="18" charset="0"/>
            </a:endParaRPr>
          </a:p>
        </p:txBody>
      </p:sp>
    </p:spTree>
    <p:extLst>
      <p:ext uri="{BB962C8B-B14F-4D97-AF65-F5344CB8AC3E}">
        <p14:creationId xmlns:p14="http://schemas.microsoft.com/office/powerpoint/2010/main" val="411803812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en-US" b="1" i="0" dirty="0">
                <a:solidFill>
                  <a:srgbClr val="323232"/>
                </a:solidFill>
                <a:effectLst/>
                <a:latin typeface="Arial" panose="020B0604020202020204" pitchFamily="34" charset="0"/>
              </a:rPr>
              <a:t>What are internal computer hardware components?</a:t>
            </a:r>
            <a:endParaRPr lang="zh-TW" altLang="en-US" dirty="0"/>
          </a:p>
        </p:txBody>
      </p:sp>
      <p:sp>
        <p:nvSpPr>
          <p:cNvPr id="3" name="內容版面配置區 2"/>
          <p:cNvSpPr>
            <a:spLocks noGrp="1"/>
          </p:cNvSpPr>
          <p:nvPr>
            <p:ph idx="1"/>
          </p:nvPr>
        </p:nvSpPr>
        <p:spPr>
          <a:xfrm>
            <a:off x="1371600" y="1878226"/>
            <a:ext cx="9601200" cy="4423719"/>
          </a:xfrm>
        </p:spPr>
        <p:txBody>
          <a:bodyPr>
            <a:normAutofit lnSpcReduction="10000"/>
          </a:bodyPr>
          <a:lstStyle/>
          <a:p>
            <a:r>
              <a:rPr lang="en-US" b="0" i="0" dirty="0">
                <a:solidFill>
                  <a:schemeClr val="tx1"/>
                </a:solidFill>
                <a:effectLst/>
                <a:latin typeface="+mj-lt"/>
              </a:rPr>
              <a:t>Internal components collectively process or store the instructions delivered by the program or operating system (</a:t>
            </a:r>
            <a:r>
              <a:rPr lang="en-US" b="0" i="0" u="sng" dirty="0">
                <a:solidFill>
                  <a:schemeClr val="tx1"/>
                </a:solidFill>
                <a:effectLst/>
                <a:latin typeface="+mj-lt"/>
                <a:hlinkClick r:id="rId2">
                  <a:extLst>
                    <a:ext uri="{A12FA001-AC4F-418D-AE19-62706E023703}">
                      <ahyp:hlinkClr xmlns:ahyp="http://schemas.microsoft.com/office/drawing/2018/hyperlinkcolor" val="tx"/>
                    </a:ext>
                  </a:extLst>
                </a:hlinkClick>
              </a:rPr>
              <a:t>OS</a:t>
            </a:r>
            <a:r>
              <a:rPr lang="en-US" b="0" i="0" dirty="0">
                <a:solidFill>
                  <a:schemeClr val="tx1"/>
                </a:solidFill>
                <a:effectLst/>
                <a:latin typeface="+mj-lt"/>
              </a:rPr>
              <a:t>)</a:t>
            </a:r>
            <a:br>
              <a:rPr lang="en-US" b="0" i="0" dirty="0">
                <a:solidFill>
                  <a:schemeClr val="tx1"/>
                </a:solidFill>
                <a:effectLst/>
                <a:latin typeface="Arial" panose="020B0604020202020204" pitchFamily="34" charset="0"/>
              </a:rPr>
            </a:br>
            <a:endParaRPr lang="en-US" b="0" i="0" dirty="0">
              <a:solidFill>
                <a:schemeClr val="tx1"/>
              </a:solidFill>
              <a:effectLst/>
              <a:latin typeface="Arial" panose="020B0604020202020204" pitchFamily="34" charset="0"/>
            </a:endParaRPr>
          </a:p>
          <a:p>
            <a:pPr marL="0" indent="0">
              <a:buNone/>
            </a:pPr>
            <a:r>
              <a:rPr lang="en-PH" b="0" i="0" dirty="0">
                <a:solidFill>
                  <a:srgbClr val="666666"/>
                </a:solidFill>
                <a:effectLst/>
                <a:latin typeface="Arial" panose="020B0604020202020204" pitchFamily="34" charset="0"/>
              </a:rPr>
              <a:t> </a:t>
            </a:r>
            <a:r>
              <a:rPr lang="en-PH" b="0" i="0" dirty="0">
                <a:solidFill>
                  <a:schemeClr val="tx1"/>
                </a:solidFill>
                <a:effectLst/>
                <a:latin typeface="Arial" panose="020B0604020202020204" pitchFamily="34" charset="0"/>
              </a:rPr>
              <a:t>include the following:</a:t>
            </a:r>
            <a:endParaRPr lang="en-US" b="0" i="0" dirty="0">
              <a:solidFill>
                <a:schemeClr val="tx1"/>
              </a:solidFill>
              <a:effectLst/>
              <a:latin typeface="Arial" panose="020B0604020202020204" pitchFamily="34" charset="0"/>
            </a:endParaRPr>
          </a:p>
          <a:p>
            <a:r>
              <a:rPr lang="en-US" b="1" i="0" u="sng" dirty="0">
                <a:solidFill>
                  <a:schemeClr val="tx1"/>
                </a:solidFill>
                <a:effectLst/>
                <a:latin typeface="Arial" panose="020B0604020202020204" pitchFamily="34" charset="0"/>
                <a:hlinkClick r:id="rId3">
                  <a:extLst>
                    <a:ext uri="{A12FA001-AC4F-418D-AE19-62706E023703}">
                      <ahyp:hlinkClr xmlns:ahyp="http://schemas.microsoft.com/office/drawing/2018/hyperlinkcolor" val="tx"/>
                    </a:ext>
                  </a:extLst>
                </a:hlinkClick>
              </a:rPr>
              <a:t>Motherboard</a:t>
            </a:r>
            <a:r>
              <a:rPr lang="en-US" b="1" i="0" dirty="0">
                <a:solidFill>
                  <a:schemeClr val="tx1"/>
                </a:solidFill>
                <a:effectLst/>
                <a:latin typeface="Arial" panose="020B0604020202020204" pitchFamily="34" charset="0"/>
              </a:rPr>
              <a:t>.</a:t>
            </a:r>
            <a:r>
              <a:rPr lang="en-US" b="0" i="0" dirty="0">
                <a:solidFill>
                  <a:schemeClr val="tx1"/>
                </a:solidFill>
                <a:effectLst/>
                <a:latin typeface="Arial" panose="020B0604020202020204" pitchFamily="34" charset="0"/>
              </a:rPr>
              <a:t> This is a printed circuit board that holds the central processing unit (</a:t>
            </a:r>
            <a:r>
              <a:rPr lang="en-US" b="0" i="0" u="sng" dirty="0">
                <a:solidFill>
                  <a:schemeClr val="tx1"/>
                </a:solidFill>
                <a:effectLst/>
                <a:latin typeface="Arial" panose="020B0604020202020204" pitchFamily="34" charset="0"/>
                <a:hlinkClick r:id="rId4">
                  <a:extLst>
                    <a:ext uri="{A12FA001-AC4F-418D-AE19-62706E023703}">
                      <ahyp:hlinkClr xmlns:ahyp="http://schemas.microsoft.com/office/drawing/2018/hyperlinkcolor" val="tx"/>
                    </a:ext>
                  </a:extLst>
                </a:hlinkClick>
              </a:rPr>
              <a:t>CPU</a:t>
            </a:r>
            <a:r>
              <a:rPr lang="en-US" b="0" i="0" dirty="0">
                <a:solidFill>
                  <a:schemeClr val="tx1"/>
                </a:solidFill>
                <a:effectLst/>
                <a:latin typeface="Arial" panose="020B0604020202020204" pitchFamily="34" charset="0"/>
              </a:rPr>
              <a:t>) and other essential internal hardware and functions as the central hub that all other hardware components run through.</a:t>
            </a:r>
          </a:p>
          <a:p>
            <a:r>
              <a:rPr lang="en-US" b="1" i="0" dirty="0">
                <a:solidFill>
                  <a:schemeClr val="tx1"/>
                </a:solidFill>
                <a:effectLst/>
                <a:latin typeface="Arial" panose="020B0604020202020204" pitchFamily="34" charset="0"/>
              </a:rPr>
              <a:t>CPU.</a:t>
            </a:r>
            <a:r>
              <a:rPr lang="en-US" b="0" i="0" dirty="0">
                <a:solidFill>
                  <a:schemeClr val="tx1"/>
                </a:solidFill>
                <a:effectLst/>
                <a:latin typeface="Arial" panose="020B0604020202020204" pitchFamily="34" charset="0"/>
              </a:rPr>
              <a:t> The CPU is the brain of the computer that processes and executes digital instructions from various programs; its </a:t>
            </a:r>
            <a:r>
              <a:rPr lang="en-US" b="0" i="0" u="sng" dirty="0">
                <a:solidFill>
                  <a:schemeClr val="tx1"/>
                </a:solidFill>
                <a:effectLst/>
                <a:latin typeface="Arial" panose="020B0604020202020204" pitchFamily="34" charset="0"/>
                <a:hlinkClick r:id="rId5">
                  <a:extLst>
                    <a:ext uri="{A12FA001-AC4F-418D-AE19-62706E023703}">
                      <ahyp:hlinkClr xmlns:ahyp="http://schemas.microsoft.com/office/drawing/2018/hyperlinkcolor" val="tx"/>
                    </a:ext>
                  </a:extLst>
                </a:hlinkClick>
              </a:rPr>
              <a:t>clock speed</a:t>
            </a:r>
            <a:r>
              <a:rPr lang="en-US" b="0" i="0" dirty="0">
                <a:solidFill>
                  <a:schemeClr val="tx1"/>
                </a:solidFill>
                <a:effectLst/>
                <a:latin typeface="Arial" panose="020B0604020202020204" pitchFamily="34" charset="0"/>
              </a:rPr>
              <a:t> determines the computer's performance and efficiency in processing data.</a:t>
            </a:r>
          </a:p>
          <a:p>
            <a:r>
              <a:rPr lang="en-US" b="0" i="0" dirty="0">
                <a:solidFill>
                  <a:schemeClr val="tx1"/>
                </a:solidFill>
                <a:effectLst/>
                <a:latin typeface="Arial" panose="020B0604020202020204" pitchFamily="34" charset="0"/>
              </a:rPr>
              <a:t>RAM -- or dynamic RAM -- is temporary </a:t>
            </a:r>
            <a:r>
              <a:rPr lang="en-US" b="0" i="0" u="sng" dirty="0">
                <a:solidFill>
                  <a:schemeClr val="tx1"/>
                </a:solidFill>
                <a:effectLst/>
                <a:latin typeface="Arial" panose="020B0604020202020204" pitchFamily="34" charset="0"/>
                <a:hlinkClick r:id="rId6">
                  <a:extLst>
                    <a:ext uri="{A12FA001-AC4F-418D-AE19-62706E023703}">
                      <ahyp:hlinkClr xmlns:ahyp="http://schemas.microsoft.com/office/drawing/2018/hyperlinkcolor" val="tx"/>
                    </a:ext>
                  </a:extLst>
                </a:hlinkClick>
              </a:rPr>
              <a:t>memory</a:t>
            </a:r>
            <a:r>
              <a:rPr lang="en-US" b="0" i="0" dirty="0">
                <a:solidFill>
                  <a:schemeClr val="tx1"/>
                </a:solidFill>
                <a:effectLst/>
                <a:latin typeface="Arial" panose="020B0604020202020204" pitchFamily="34" charset="0"/>
              </a:rPr>
              <a:t> storage that makes information immediately accessible to programs; RAM is </a:t>
            </a:r>
            <a:r>
              <a:rPr lang="en-US" b="0" i="0" u="sng" dirty="0">
                <a:solidFill>
                  <a:schemeClr val="tx1"/>
                </a:solidFill>
                <a:effectLst/>
                <a:latin typeface="Arial" panose="020B0604020202020204" pitchFamily="34" charset="0"/>
                <a:hlinkClick r:id="rId7">
                  <a:extLst>
                    <a:ext uri="{A12FA001-AC4F-418D-AE19-62706E023703}">
                      <ahyp:hlinkClr xmlns:ahyp="http://schemas.microsoft.com/office/drawing/2018/hyperlinkcolor" val="tx"/>
                    </a:ext>
                  </a:extLst>
                </a:hlinkClick>
              </a:rPr>
              <a:t>volatile memory</a:t>
            </a:r>
            <a:r>
              <a:rPr lang="en-US" b="0" i="0" dirty="0">
                <a:solidFill>
                  <a:schemeClr val="tx1"/>
                </a:solidFill>
                <a:effectLst/>
                <a:latin typeface="Arial" panose="020B0604020202020204" pitchFamily="34" charset="0"/>
              </a:rPr>
              <a:t>, so stored data is cleared when the computer powers off.</a:t>
            </a:r>
            <a:endParaRPr lang="en-US" altLang="zh-TW" dirty="0">
              <a:solidFill>
                <a:schemeClr val="tx1"/>
              </a:solidFill>
              <a:latin typeface="Arial" panose="020B0604020202020204" pitchFamily="34" charset="0"/>
            </a:endParaRPr>
          </a:p>
          <a:p>
            <a:endParaRPr lang="en-US" altLang="zh-TW" dirty="0">
              <a:solidFill>
                <a:schemeClr val="tx1"/>
              </a:solidFill>
              <a:latin typeface="Arial" panose="020B0604020202020204" pitchFamily="34" charset="0"/>
            </a:endParaRPr>
          </a:p>
          <a:p>
            <a:endParaRPr lang="zh-TW" altLang="en-US" dirty="0">
              <a:solidFill>
                <a:schemeClr val="tx1"/>
              </a:solidFill>
            </a:endParaRPr>
          </a:p>
        </p:txBody>
      </p:sp>
    </p:spTree>
    <p:extLst>
      <p:ext uri="{BB962C8B-B14F-4D97-AF65-F5344CB8AC3E}">
        <p14:creationId xmlns:p14="http://schemas.microsoft.com/office/powerpoint/2010/main" val="108314635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標題 1">
            <a:extLst>
              <a:ext uri="{FF2B5EF4-FFF2-40B4-BE49-F238E27FC236}">
                <a16:creationId xmlns:a16="http://schemas.microsoft.com/office/drawing/2014/main" id="{04980DF8-C918-9D36-CCEF-2BD67ED40405}"/>
              </a:ext>
            </a:extLst>
          </p:cNvPr>
          <p:cNvSpPr>
            <a:spLocks noGrp="1"/>
          </p:cNvSpPr>
          <p:nvPr>
            <p:ph idx="1"/>
          </p:nvPr>
        </p:nvSpPr>
        <p:spPr>
          <a:xfrm>
            <a:off x="1295400" y="247650"/>
            <a:ext cx="10455275" cy="6411913"/>
          </a:xfrm>
        </p:spPr>
        <p:txBody>
          <a:bodyPr/>
          <a:lstStyle/>
          <a:p>
            <a:pPr algn="l">
              <a:buFont typeface="Arial" panose="020B0604020202020204" pitchFamily="34" charset="0"/>
              <a:buChar char="•"/>
            </a:pPr>
            <a:r>
              <a:rPr lang="en-US" sz="3200" b="1" i="0" dirty="0">
                <a:solidFill>
                  <a:schemeClr val="tx1"/>
                </a:solidFill>
                <a:effectLst/>
                <a:latin typeface="Arial" panose="020B0604020202020204" pitchFamily="34" charset="0"/>
              </a:rPr>
              <a:t>Hard drive.</a:t>
            </a:r>
            <a:r>
              <a:rPr lang="en-US" sz="3200" b="0" i="0" dirty="0">
                <a:solidFill>
                  <a:schemeClr val="tx1"/>
                </a:solidFill>
                <a:effectLst/>
                <a:latin typeface="Arial" panose="020B0604020202020204" pitchFamily="34" charset="0"/>
              </a:rPr>
              <a:t> </a:t>
            </a:r>
            <a:r>
              <a:rPr lang="en-US" sz="3200" b="0" i="0" u="sng" dirty="0">
                <a:solidFill>
                  <a:schemeClr val="tx1"/>
                </a:solidFill>
                <a:effectLst/>
                <a:latin typeface="Arial" panose="020B0604020202020204" pitchFamily="34" charset="0"/>
                <a:hlinkClick r:id="rId2">
                  <a:extLst>
                    <a:ext uri="{A12FA001-AC4F-418D-AE19-62706E023703}">
                      <ahyp:hlinkClr xmlns:ahyp="http://schemas.microsoft.com/office/drawing/2018/hyperlinkcolor" val="tx"/>
                    </a:ext>
                  </a:extLst>
                </a:hlinkClick>
              </a:rPr>
              <a:t>Hard disk drives</a:t>
            </a:r>
            <a:r>
              <a:rPr lang="en-US" sz="3200" b="0" i="0" dirty="0">
                <a:solidFill>
                  <a:schemeClr val="tx1"/>
                </a:solidFill>
                <a:effectLst/>
                <a:latin typeface="Arial" panose="020B0604020202020204" pitchFamily="34" charset="0"/>
              </a:rPr>
              <a:t> are physical storage devices that store both permanent and temporary data in different formats, including programs, OSes, device files, photos, etc.</a:t>
            </a:r>
          </a:p>
          <a:p>
            <a:pPr algn="l">
              <a:buFont typeface="Arial" panose="020B0604020202020204" pitchFamily="34" charset="0"/>
              <a:buChar char="•"/>
            </a:pPr>
            <a:r>
              <a:rPr lang="en-US" sz="3200" b="1" i="0" dirty="0">
                <a:solidFill>
                  <a:schemeClr val="tx1"/>
                </a:solidFill>
                <a:effectLst/>
                <a:latin typeface="Arial" panose="020B0604020202020204" pitchFamily="34" charset="0"/>
              </a:rPr>
              <a:t>Solid-state drive (</a:t>
            </a:r>
            <a:r>
              <a:rPr lang="en-US" sz="3200" b="1" i="0" u="sng" dirty="0">
                <a:solidFill>
                  <a:schemeClr val="tx1"/>
                </a:solidFill>
                <a:effectLst/>
                <a:latin typeface="Arial" panose="020B0604020202020204" pitchFamily="34" charset="0"/>
                <a:hlinkClick r:id="rId3">
                  <a:extLst>
                    <a:ext uri="{A12FA001-AC4F-418D-AE19-62706E023703}">
                      <ahyp:hlinkClr xmlns:ahyp="http://schemas.microsoft.com/office/drawing/2018/hyperlinkcolor" val="tx"/>
                    </a:ext>
                  </a:extLst>
                </a:hlinkClick>
              </a:rPr>
              <a:t>SSD</a:t>
            </a:r>
            <a:r>
              <a:rPr lang="en-US" sz="3200" b="1" i="0" dirty="0">
                <a:solidFill>
                  <a:schemeClr val="tx1"/>
                </a:solidFill>
                <a:effectLst/>
                <a:latin typeface="Arial" panose="020B0604020202020204" pitchFamily="34" charset="0"/>
              </a:rPr>
              <a:t>).</a:t>
            </a:r>
            <a:r>
              <a:rPr lang="en-US" sz="3200" b="0" i="0" dirty="0">
                <a:solidFill>
                  <a:schemeClr val="tx1"/>
                </a:solidFill>
                <a:effectLst/>
                <a:latin typeface="Arial" panose="020B0604020202020204" pitchFamily="34" charset="0"/>
              </a:rPr>
              <a:t> SSDs are solid-state storage devices based on NAND flash memory technology; SSDs are non-volatile, so they can safely store data even when the computer is powered down.</a:t>
            </a:r>
          </a:p>
          <a:p>
            <a:pPr algn="l">
              <a:buFont typeface="Arial" panose="020B0604020202020204" pitchFamily="34" charset="0"/>
              <a:buChar char="•"/>
            </a:pPr>
            <a:r>
              <a:rPr lang="en-US" sz="3200" b="1" i="0" u="sng" dirty="0">
                <a:solidFill>
                  <a:schemeClr val="tx1"/>
                </a:solidFill>
                <a:effectLst/>
                <a:latin typeface="Arial" panose="020B0604020202020204" pitchFamily="34" charset="0"/>
                <a:hlinkClick r:id="rId4">
                  <a:extLst>
                    <a:ext uri="{A12FA001-AC4F-418D-AE19-62706E023703}">
                      <ahyp:hlinkClr xmlns:ahyp="http://schemas.microsoft.com/office/drawing/2018/hyperlinkcolor" val="tx"/>
                    </a:ext>
                  </a:extLst>
                </a:hlinkClick>
              </a:rPr>
              <a:t>Optical drive</a:t>
            </a:r>
            <a:r>
              <a:rPr lang="en-US" sz="3200" b="1" i="0" dirty="0">
                <a:solidFill>
                  <a:schemeClr val="tx1"/>
                </a:solidFill>
                <a:effectLst/>
                <a:latin typeface="Arial" panose="020B0604020202020204" pitchFamily="34" charset="0"/>
              </a:rPr>
              <a:t>.</a:t>
            </a:r>
            <a:r>
              <a:rPr lang="en-US" sz="3200" b="0" i="0" dirty="0">
                <a:solidFill>
                  <a:schemeClr val="tx1"/>
                </a:solidFill>
                <a:effectLst/>
                <a:latin typeface="Arial" panose="020B0604020202020204" pitchFamily="34" charset="0"/>
              </a:rPr>
              <a:t> Optical drives typically reside in an on-device drive bay; they enable the computer to read and interact with nonmagnetic external media, such as compact disc read-only memory or digital video discs</a:t>
            </a:r>
            <a:r>
              <a:rPr lang="en-US" sz="3200" b="0" i="0" dirty="0">
                <a:solidFill>
                  <a:srgbClr val="666666"/>
                </a:solidFill>
                <a:effectLst/>
                <a:latin typeface="Arial" panose="020B0604020202020204" pitchFamily="34" charset="0"/>
              </a:rPr>
              <a:t>.</a:t>
            </a:r>
          </a:p>
          <a:p>
            <a:pPr algn="l">
              <a:buFont typeface="Arial" panose="020B0604020202020204" pitchFamily="34" charset="0"/>
              <a:buChar char="•"/>
            </a:pPr>
            <a:endParaRPr lang="en-US" b="0" i="0" dirty="0">
              <a:solidFill>
                <a:srgbClr val="666666"/>
              </a:solidFill>
              <a:effectLst/>
              <a:latin typeface="Arial" panose="020B0604020202020204" pitchFamily="34" charset="0"/>
            </a:endParaRPr>
          </a:p>
        </p:txBody>
      </p:sp>
    </p:spTree>
    <p:extLst>
      <p:ext uri="{BB962C8B-B14F-4D97-AF65-F5344CB8AC3E}">
        <p14:creationId xmlns:p14="http://schemas.microsoft.com/office/powerpoint/2010/main" val="27831840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chor="ctr"/>
          <a:lstStyle/>
          <a:p>
            <a:r>
              <a:rPr lang="en-US" altLang="zh-TW" dirty="0">
                <a:latin typeface="Algerian" panose="04020705040A02060702" pitchFamily="82" charset="0"/>
              </a:rPr>
              <a:t>HARDWARE:</a:t>
            </a:r>
            <a:br>
              <a:rPr lang="en-US" altLang="zh-TW" dirty="0">
                <a:latin typeface="Algerian" panose="04020705040A02060702" pitchFamily="82" charset="0"/>
              </a:rPr>
            </a:br>
            <a:r>
              <a:rPr lang="en-US" altLang="zh-TW" sz="2800" dirty="0">
                <a:latin typeface="Algerian" panose="04020705040A02060702" pitchFamily="82" charset="0"/>
              </a:rPr>
              <a:t>NERTWORK CONNECTING DEVICE</a:t>
            </a:r>
            <a:endParaRPr lang="zh-TW" altLang="en-US" dirty="0">
              <a:latin typeface="Algerian" panose="04020705040A02060702" pitchFamily="82" charset="0"/>
            </a:endParaRPr>
          </a:p>
        </p:txBody>
      </p:sp>
      <p:sp>
        <p:nvSpPr>
          <p:cNvPr id="3" name="內容版面配置區 2"/>
          <p:cNvSpPr>
            <a:spLocks noGrp="1"/>
          </p:cNvSpPr>
          <p:nvPr>
            <p:ph idx="1"/>
          </p:nvPr>
        </p:nvSpPr>
        <p:spPr/>
        <p:txBody>
          <a:bodyPr/>
          <a:lstStyle/>
          <a:p>
            <a:pPr marL="0" indent="0">
              <a:buNone/>
            </a:pPr>
            <a:endParaRPr lang="en-US" altLang="zh-TW" dirty="0"/>
          </a:p>
          <a:p>
            <a:pPr>
              <a:buFont typeface="Wingdings" panose="05000000000000000000" pitchFamily="2" charset="2"/>
              <a:buChar char="l"/>
            </a:pPr>
            <a:r>
              <a:rPr lang="en-US" altLang="zh-TW" dirty="0">
                <a:latin typeface="Algerian" panose="04020705040A02060702" pitchFamily="82" charset="0"/>
              </a:rPr>
              <a:t>L1 devices: repeater             hub</a:t>
            </a:r>
          </a:p>
          <a:p>
            <a:pPr>
              <a:buFont typeface="Wingdings" panose="05000000000000000000" pitchFamily="2" charset="2"/>
              <a:buChar char="l"/>
            </a:pPr>
            <a:r>
              <a:rPr lang="en-US" altLang="zh-TW" dirty="0">
                <a:latin typeface="Algerian" panose="04020705040A02060702" pitchFamily="82" charset="0"/>
              </a:rPr>
              <a:t>L2 devices: bridge              switch</a:t>
            </a:r>
          </a:p>
          <a:p>
            <a:pPr>
              <a:buFont typeface="Wingdings" panose="05000000000000000000" pitchFamily="2" charset="2"/>
              <a:buChar char="l"/>
            </a:pPr>
            <a:r>
              <a:rPr lang="en-US" altLang="zh-TW" dirty="0">
                <a:latin typeface="Algerian" panose="04020705040A02060702" pitchFamily="82" charset="0"/>
              </a:rPr>
              <a:t>L3</a:t>
            </a:r>
            <a:r>
              <a:rPr lang="zh-TW" altLang="en-US" dirty="0">
                <a:latin typeface="Algerian" panose="04020705040A02060702" pitchFamily="82" charset="0"/>
              </a:rPr>
              <a:t> </a:t>
            </a:r>
            <a:r>
              <a:rPr lang="en-US" altLang="zh-TW" dirty="0">
                <a:latin typeface="Algerian" panose="04020705040A02060702" pitchFamily="82" charset="0"/>
              </a:rPr>
              <a:t>devices: router             L3 – switch;L3 ASIC + L2 switch</a:t>
            </a:r>
          </a:p>
          <a:p>
            <a:pPr>
              <a:buFont typeface="Wingdings" panose="05000000000000000000" pitchFamily="2" charset="2"/>
              <a:buChar char="l"/>
            </a:pPr>
            <a:r>
              <a:rPr lang="en-US" altLang="zh-TW" dirty="0">
                <a:latin typeface="Algerian" panose="04020705040A02060702" pitchFamily="82" charset="0"/>
              </a:rPr>
              <a:t>L4 devices: </a:t>
            </a:r>
          </a:p>
          <a:p>
            <a:pPr>
              <a:buFont typeface="Wingdings" panose="05000000000000000000" pitchFamily="2" charset="2"/>
              <a:buChar char="l"/>
            </a:pPr>
            <a:r>
              <a:rPr lang="en-US" altLang="zh-TW" dirty="0">
                <a:latin typeface="Algerian" panose="04020705040A02060702" pitchFamily="82" charset="0"/>
              </a:rPr>
              <a:t>L7 devices:</a:t>
            </a:r>
          </a:p>
          <a:p>
            <a:pPr marL="457200" indent="-457200">
              <a:buFont typeface="+mj-lt"/>
              <a:buAutoNum type="arabicPeriod"/>
            </a:pPr>
            <a:endParaRPr lang="en-US" altLang="zh-TW" dirty="0">
              <a:latin typeface="Algerian" panose="04020705040A02060702" pitchFamily="82" charset="0"/>
            </a:endParaRPr>
          </a:p>
          <a:p>
            <a:endParaRPr lang="en-US" altLang="zh-TW" dirty="0"/>
          </a:p>
        </p:txBody>
      </p:sp>
      <p:sp>
        <p:nvSpPr>
          <p:cNvPr id="9" name="向右箭號 8"/>
          <p:cNvSpPr/>
          <p:nvPr/>
        </p:nvSpPr>
        <p:spPr>
          <a:xfrm>
            <a:off x="4663876" y="2848932"/>
            <a:ext cx="730648" cy="14408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10" name="向右箭號 9"/>
          <p:cNvSpPr/>
          <p:nvPr/>
        </p:nvSpPr>
        <p:spPr>
          <a:xfrm>
            <a:off x="4297678" y="3284912"/>
            <a:ext cx="731522" cy="14408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 name="向右箭號 9">
            <a:extLst>
              <a:ext uri="{FF2B5EF4-FFF2-40B4-BE49-F238E27FC236}">
                <a16:creationId xmlns:a16="http://schemas.microsoft.com/office/drawing/2014/main" id="{85E8B89D-EE8B-33C2-CAF4-CB2B2BDC3CBA}"/>
              </a:ext>
            </a:extLst>
          </p:cNvPr>
          <p:cNvSpPr/>
          <p:nvPr/>
        </p:nvSpPr>
        <p:spPr>
          <a:xfrm>
            <a:off x="4297678" y="3720892"/>
            <a:ext cx="731522" cy="14408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371209804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0063DE01-3D25-718C-7B1C-50AFA21F2768}"/>
              </a:ext>
            </a:extLst>
          </p:cNvPr>
          <p:cNvSpPr>
            <a:spLocks noGrp="1"/>
          </p:cNvSpPr>
          <p:nvPr>
            <p:ph idx="1"/>
          </p:nvPr>
        </p:nvSpPr>
        <p:spPr>
          <a:xfrm>
            <a:off x="1371600" y="493713"/>
            <a:ext cx="10293350" cy="5373687"/>
          </a:xfrm>
        </p:spPr>
        <p:txBody>
          <a:bodyPr/>
          <a:lstStyle/>
          <a:p>
            <a:pPr algn="l">
              <a:buFont typeface="Arial" panose="020B0604020202020204" pitchFamily="34" charset="0"/>
              <a:buChar char="•"/>
            </a:pPr>
            <a:r>
              <a:rPr lang="en-US" sz="2800" b="1" i="0" dirty="0">
                <a:solidFill>
                  <a:schemeClr val="tx1"/>
                </a:solidFill>
                <a:effectLst/>
                <a:latin typeface="Arial" panose="020B0604020202020204" pitchFamily="34" charset="0"/>
              </a:rPr>
              <a:t>Heat sink.</a:t>
            </a:r>
            <a:r>
              <a:rPr lang="en-US" sz="2800" b="0" i="0" dirty="0">
                <a:solidFill>
                  <a:schemeClr val="tx1"/>
                </a:solidFill>
                <a:effectLst/>
                <a:latin typeface="Arial" panose="020B0604020202020204" pitchFamily="34" charset="0"/>
              </a:rPr>
              <a:t> This is a passive piece of hardware that draws heat away from components to regulate/reduce their temperature to help ensure they continue to function properly. Typically, a heat sink is installed directly atop the CPU, which produces the most heat among internal components.</a:t>
            </a:r>
          </a:p>
          <a:p>
            <a:pPr algn="l">
              <a:buFont typeface="Arial" panose="020B0604020202020204" pitchFamily="34" charset="0"/>
              <a:buChar char="•"/>
            </a:pPr>
            <a:r>
              <a:rPr lang="en-US" sz="2800" b="1" i="0" u="sng" dirty="0">
                <a:solidFill>
                  <a:schemeClr val="tx1"/>
                </a:solidFill>
                <a:effectLst/>
                <a:latin typeface="Arial" panose="020B0604020202020204" pitchFamily="34" charset="0"/>
                <a:hlinkClick r:id="rId2">
                  <a:extLst>
                    <a:ext uri="{A12FA001-AC4F-418D-AE19-62706E023703}">
                      <ahyp:hlinkClr xmlns:ahyp="http://schemas.microsoft.com/office/drawing/2018/hyperlinkcolor" val="tx"/>
                    </a:ext>
                  </a:extLst>
                </a:hlinkClick>
              </a:rPr>
              <a:t>Graphics processing unit</a:t>
            </a:r>
            <a:r>
              <a:rPr lang="en-US" sz="2800" b="1" i="0" dirty="0">
                <a:solidFill>
                  <a:schemeClr val="tx1"/>
                </a:solidFill>
                <a:effectLst/>
                <a:latin typeface="Arial" panose="020B0604020202020204" pitchFamily="34" charset="0"/>
              </a:rPr>
              <a:t>.</a:t>
            </a:r>
            <a:r>
              <a:rPr lang="en-US" sz="2800" b="0" i="0" dirty="0">
                <a:solidFill>
                  <a:schemeClr val="tx1"/>
                </a:solidFill>
                <a:effectLst/>
                <a:latin typeface="Arial" panose="020B0604020202020204" pitchFamily="34" charset="0"/>
              </a:rPr>
              <a:t> This chip-based device processes graphical data and often functions as an extension to the main CPU.</a:t>
            </a:r>
          </a:p>
          <a:p>
            <a:pPr algn="l">
              <a:buFont typeface="Arial" panose="020B0604020202020204" pitchFamily="34" charset="0"/>
              <a:buChar char="•"/>
            </a:pPr>
            <a:r>
              <a:rPr lang="en-US" sz="2800" b="1" i="0" dirty="0">
                <a:solidFill>
                  <a:schemeClr val="tx1"/>
                </a:solidFill>
                <a:effectLst/>
                <a:latin typeface="Arial" panose="020B0604020202020204" pitchFamily="34" charset="0"/>
              </a:rPr>
              <a:t>Network interface card (</a:t>
            </a:r>
            <a:r>
              <a:rPr lang="en-US" sz="2800" b="1" i="0" u="sng" dirty="0">
                <a:solidFill>
                  <a:schemeClr val="tx1"/>
                </a:solidFill>
                <a:effectLst/>
                <a:latin typeface="Arial" panose="020B0604020202020204" pitchFamily="34" charset="0"/>
                <a:hlinkClick r:id="rId3">
                  <a:extLst>
                    <a:ext uri="{A12FA001-AC4F-418D-AE19-62706E023703}">
                      <ahyp:hlinkClr xmlns:ahyp="http://schemas.microsoft.com/office/drawing/2018/hyperlinkcolor" val="tx"/>
                    </a:ext>
                  </a:extLst>
                </a:hlinkClick>
              </a:rPr>
              <a:t>NIC</a:t>
            </a:r>
            <a:r>
              <a:rPr lang="en-US" sz="2800" b="1" i="0" dirty="0">
                <a:solidFill>
                  <a:schemeClr val="tx1"/>
                </a:solidFill>
                <a:effectLst/>
                <a:latin typeface="Arial" panose="020B0604020202020204" pitchFamily="34" charset="0"/>
              </a:rPr>
              <a:t>).</a:t>
            </a:r>
            <a:r>
              <a:rPr lang="en-US" sz="2800" b="0" i="0" dirty="0">
                <a:solidFill>
                  <a:schemeClr val="tx1"/>
                </a:solidFill>
                <a:effectLst/>
                <a:latin typeface="Arial" panose="020B0604020202020204" pitchFamily="34" charset="0"/>
              </a:rPr>
              <a:t> A NIC is a circuit board or chip that enables the computer to connect to a network; also known as a </a:t>
            </a:r>
            <a:r>
              <a:rPr lang="en-US" sz="2800" b="0" i="1" dirty="0">
                <a:solidFill>
                  <a:schemeClr val="tx1"/>
                </a:solidFill>
                <a:effectLst/>
                <a:latin typeface="Arial" panose="020B0604020202020204" pitchFamily="34" charset="0"/>
              </a:rPr>
              <a:t>network adapter</a:t>
            </a:r>
            <a:r>
              <a:rPr lang="en-US" sz="2800" b="0" i="0" dirty="0">
                <a:solidFill>
                  <a:schemeClr val="tx1"/>
                </a:solidFill>
                <a:effectLst/>
                <a:latin typeface="Arial" panose="020B0604020202020204" pitchFamily="34" charset="0"/>
              </a:rPr>
              <a:t> or </a:t>
            </a:r>
            <a:r>
              <a:rPr lang="en-US" sz="2800" b="0" i="1" u="sng" dirty="0">
                <a:solidFill>
                  <a:schemeClr val="tx1"/>
                </a:solidFill>
                <a:effectLst/>
                <a:latin typeface="Arial" panose="020B0604020202020204" pitchFamily="34" charset="0"/>
                <a:hlinkClick r:id="rId4">
                  <a:extLst>
                    <a:ext uri="{A12FA001-AC4F-418D-AE19-62706E023703}">
                      <ahyp:hlinkClr xmlns:ahyp="http://schemas.microsoft.com/office/drawing/2018/hyperlinkcolor" val="tx"/>
                    </a:ext>
                  </a:extLst>
                </a:hlinkClick>
              </a:rPr>
              <a:t>local area network</a:t>
            </a:r>
            <a:r>
              <a:rPr lang="en-US" sz="2800" b="0" i="1" dirty="0">
                <a:solidFill>
                  <a:schemeClr val="tx1"/>
                </a:solidFill>
                <a:effectLst/>
                <a:latin typeface="Arial" panose="020B0604020202020204" pitchFamily="34" charset="0"/>
              </a:rPr>
              <a:t> adapter</a:t>
            </a:r>
            <a:r>
              <a:rPr lang="en-US" sz="2800" b="0" i="0" dirty="0">
                <a:solidFill>
                  <a:schemeClr val="tx1"/>
                </a:solidFill>
                <a:effectLst/>
                <a:latin typeface="Arial" panose="020B0604020202020204" pitchFamily="34" charset="0"/>
              </a:rPr>
              <a:t>, it typically supports connection to an Ethernet network</a:t>
            </a:r>
          </a:p>
          <a:p>
            <a:endParaRPr lang="en-PH" dirty="0"/>
          </a:p>
        </p:txBody>
      </p:sp>
    </p:spTree>
    <p:extLst>
      <p:ext uri="{BB962C8B-B14F-4D97-AF65-F5344CB8AC3E}">
        <p14:creationId xmlns:p14="http://schemas.microsoft.com/office/powerpoint/2010/main" val="4812555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pPr algn="ctr"/>
            <a:r>
              <a:rPr lang="en-US" altLang="zh-TW" dirty="0">
                <a:latin typeface="Algerian" panose="04020705040A02060702" pitchFamily="82" charset="0"/>
              </a:rPr>
              <a:t>SWITCH</a:t>
            </a:r>
            <a:br>
              <a:rPr lang="en-US" altLang="zh-TW" dirty="0">
                <a:latin typeface="Algerian" panose="04020705040A02060702" pitchFamily="82" charset="0"/>
              </a:rPr>
            </a:br>
            <a:r>
              <a:rPr lang="en-US" altLang="zh-TW" dirty="0">
                <a:latin typeface="Algerian" panose="04020705040A02060702" pitchFamily="82" charset="0"/>
              </a:rPr>
              <a:t>VLAN</a:t>
            </a:r>
            <a:endParaRPr lang="zh-TW" altLang="en-US" dirty="0">
              <a:latin typeface="Algerian" panose="04020705040A02060702" pitchFamily="82" charset="0"/>
            </a:endParaRPr>
          </a:p>
        </p:txBody>
      </p:sp>
      <p:pic>
        <p:nvPicPr>
          <p:cNvPr id="4" name="內容版面配置區 3"/>
          <p:cNvPicPr>
            <a:picLocks noGrp="1" noChangeAspect="1"/>
          </p:cNvPicPr>
          <p:nvPr>
            <p:ph idx="1"/>
          </p:nvPr>
        </p:nvPicPr>
        <p:blipFill>
          <a:blip r:embed="rId2"/>
          <a:stretch>
            <a:fillRect/>
          </a:stretch>
        </p:blipFill>
        <p:spPr>
          <a:xfrm>
            <a:off x="2333151" y="2171700"/>
            <a:ext cx="7525698" cy="4334077"/>
          </a:xfrm>
          <a:prstGeom prst="rect">
            <a:avLst/>
          </a:prstGeom>
        </p:spPr>
      </p:pic>
    </p:spTree>
    <p:extLst>
      <p:ext uri="{BB962C8B-B14F-4D97-AF65-F5344CB8AC3E}">
        <p14:creationId xmlns:p14="http://schemas.microsoft.com/office/powerpoint/2010/main" val="39920226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876F0BF-B76F-41DE-991F-3DF4C7D04D03}"/>
              </a:ext>
            </a:extLst>
          </p:cNvPr>
          <p:cNvSpPr>
            <a:spLocks noGrp="1"/>
          </p:cNvSpPr>
          <p:nvPr>
            <p:ph type="title"/>
          </p:nvPr>
        </p:nvSpPr>
        <p:spPr/>
        <p:txBody>
          <a:bodyPr vert="horz" anchor="ctr"/>
          <a:lstStyle/>
          <a:p>
            <a:pPr algn="ctr"/>
            <a:r>
              <a:rPr lang="en-US" altLang="zh-TW" dirty="0">
                <a:latin typeface="Algerian" panose="04020705040A02060702" pitchFamily="82" charset="0"/>
              </a:rPr>
              <a:t>SWITCH</a:t>
            </a:r>
            <a:br>
              <a:rPr lang="en-US" altLang="zh-TW" dirty="0">
                <a:latin typeface="Algerian" panose="04020705040A02060702" pitchFamily="82" charset="0"/>
              </a:rPr>
            </a:br>
            <a:r>
              <a:rPr lang="en-US" altLang="zh-TW" dirty="0">
                <a:latin typeface="Algerian" panose="04020705040A02060702" pitchFamily="82" charset="0"/>
              </a:rPr>
              <a:t>VLAN</a:t>
            </a:r>
            <a:endParaRPr lang="zh-TW" altLang="en-US" dirty="0"/>
          </a:p>
        </p:txBody>
      </p:sp>
      <p:sp>
        <p:nvSpPr>
          <p:cNvPr id="3" name="內容版面配置區 2">
            <a:extLst>
              <a:ext uri="{FF2B5EF4-FFF2-40B4-BE49-F238E27FC236}">
                <a16:creationId xmlns:a16="http://schemas.microsoft.com/office/drawing/2014/main" id="{5FF50600-2EFD-41A1-86C1-7CEF6E41C782}"/>
              </a:ext>
            </a:extLst>
          </p:cNvPr>
          <p:cNvSpPr>
            <a:spLocks noGrp="1"/>
          </p:cNvSpPr>
          <p:nvPr>
            <p:ph idx="1"/>
          </p:nvPr>
        </p:nvSpPr>
        <p:spPr/>
        <p:txBody>
          <a:bodyPr>
            <a:normAutofit fontScale="92500"/>
          </a:bodyPr>
          <a:lstStyle/>
          <a:p>
            <a:r>
              <a:rPr lang="en-US" altLang="zh-TW" sz="3200" dirty="0">
                <a:latin typeface="Algerian" panose="04020705040A02060702" pitchFamily="82" charset="0"/>
              </a:rPr>
              <a:t>A group of end stations and the switch ports that link them together make up a VLAN. The logical split may be justified for a variety of reasons, such as departmental or project membership. The end station and the port to which it is connected must both be members of the same VLAN in order for it to function physically</a:t>
            </a:r>
            <a:r>
              <a:rPr lang="en-US" altLang="zh-TW" sz="2800" dirty="0">
                <a:latin typeface="Algerian" panose="04020705040A02060702" pitchFamily="82" charset="0"/>
              </a:rPr>
              <a:t>.</a:t>
            </a:r>
            <a:endParaRPr lang="zh-TW" altLang="en-US" sz="2800" dirty="0">
              <a:latin typeface="Algerian" panose="04020705040A02060702" pitchFamily="82" charset="0"/>
            </a:endParaRPr>
          </a:p>
        </p:txBody>
      </p:sp>
    </p:spTree>
    <p:extLst>
      <p:ext uri="{BB962C8B-B14F-4D97-AF65-F5344CB8AC3E}">
        <p14:creationId xmlns:p14="http://schemas.microsoft.com/office/powerpoint/2010/main" val="11498258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pPr algn="ctr"/>
            <a:r>
              <a:rPr lang="en-US" altLang="zh-TW" dirty="0">
                <a:latin typeface="Algerian" panose="04020705040A02060702" pitchFamily="82" charset="0"/>
              </a:rPr>
              <a:t>VLAN</a:t>
            </a:r>
            <a:br>
              <a:rPr lang="en-US" altLang="zh-TW" dirty="0">
                <a:latin typeface="Algerian" panose="04020705040A02060702" pitchFamily="82" charset="0"/>
              </a:rPr>
            </a:br>
            <a:r>
              <a:rPr lang="en-US" altLang="zh-TW" dirty="0">
                <a:latin typeface="Algerian" panose="04020705040A02060702" pitchFamily="82" charset="0"/>
              </a:rPr>
              <a:t>VIRTUAL LOCAL AREA NETWORK</a:t>
            </a:r>
            <a:endParaRPr lang="zh-TW" altLang="en-US" dirty="0">
              <a:latin typeface="Algerian" panose="04020705040A02060702" pitchFamily="82" charset="0"/>
            </a:endParaRPr>
          </a:p>
        </p:txBody>
      </p:sp>
      <p:sp>
        <p:nvSpPr>
          <p:cNvPr id="3" name="內容版面配置區 2"/>
          <p:cNvSpPr>
            <a:spLocks noGrp="1"/>
          </p:cNvSpPr>
          <p:nvPr>
            <p:ph idx="1"/>
          </p:nvPr>
        </p:nvSpPr>
        <p:spPr/>
        <p:txBody>
          <a:bodyPr>
            <a:normAutofit fontScale="55000" lnSpcReduction="20000"/>
          </a:bodyPr>
          <a:lstStyle/>
          <a:p>
            <a:r>
              <a:rPr lang="en-US" altLang="zh-TW" sz="3800" dirty="0">
                <a:latin typeface="Algerian" panose="04020705040A02060702" pitchFamily="82" charset="0"/>
              </a:rPr>
              <a:t>Any broadcast domain that is divided and isolated in a computer network at the data connection layer is known as a virtual local area network (VLAN) (OSI layer 2). [2] [3] A physical object that has been replicated and changed by additional logic within a local area network is referred to in this context as virtual. In order to create the look and functioning of network traffic that is physically on a single network but behaves as though it is split between several networks, VLANs work by attaching tags to network frames and processing these tags in networking systems. Despite being connected to the same physical network, VLANs can maintain network application separation without the deployment of additional sets of cabling and networking hardware</a:t>
            </a:r>
            <a:r>
              <a:rPr lang="en-US" altLang="zh-TW" sz="2800" dirty="0">
                <a:latin typeface="Bell MT" panose="02020503060305020303" pitchFamily="18" charset="0"/>
              </a:rPr>
              <a:t>.</a:t>
            </a:r>
            <a:endParaRPr lang="zh-TW" altLang="en-US" sz="2800" dirty="0">
              <a:latin typeface="Bell MT" panose="02020503060305020303" pitchFamily="18" charset="0"/>
            </a:endParaRPr>
          </a:p>
        </p:txBody>
      </p:sp>
    </p:spTree>
    <p:extLst>
      <p:ext uri="{BB962C8B-B14F-4D97-AF65-F5344CB8AC3E}">
        <p14:creationId xmlns:p14="http://schemas.microsoft.com/office/powerpoint/2010/main" val="8753285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395663" y="409073"/>
            <a:ext cx="9601200" cy="1485900"/>
          </a:xfrm>
        </p:spPr>
        <p:txBody>
          <a:bodyPr/>
          <a:lstStyle/>
          <a:p>
            <a:r>
              <a:rPr lang="en-US" altLang="zh-TW" dirty="0">
                <a:latin typeface="Algerian" panose="04020705040A02060702" pitchFamily="82" charset="0"/>
              </a:rPr>
              <a:t>NETWORK TOPOLOGY</a:t>
            </a:r>
            <a:br>
              <a:rPr lang="en-US" altLang="zh-TW" dirty="0"/>
            </a:br>
            <a:endParaRPr lang="zh-TW" altLang="en-US" dirty="0"/>
          </a:p>
        </p:txBody>
      </p:sp>
      <p:sp>
        <p:nvSpPr>
          <p:cNvPr id="5" name="Content Placeholder 4">
            <a:extLst>
              <a:ext uri="{FF2B5EF4-FFF2-40B4-BE49-F238E27FC236}">
                <a16:creationId xmlns:a16="http://schemas.microsoft.com/office/drawing/2014/main" id="{F2F8882A-1C34-B06E-E97D-EDA3005A0F7C}"/>
              </a:ext>
            </a:extLst>
          </p:cNvPr>
          <p:cNvSpPr>
            <a:spLocks noGrp="1"/>
          </p:cNvSpPr>
          <p:nvPr>
            <p:ph idx="1"/>
          </p:nvPr>
        </p:nvSpPr>
        <p:spPr>
          <a:xfrm>
            <a:off x="1295400" y="1242261"/>
            <a:ext cx="9601200" cy="3581400"/>
          </a:xfrm>
        </p:spPr>
        <p:txBody>
          <a:bodyPr>
            <a:noAutofit/>
          </a:bodyPr>
          <a:lstStyle/>
          <a:p>
            <a:r>
              <a:rPr lang="en-US" dirty="0">
                <a:latin typeface="Algerian" panose="04020705040A02060702" pitchFamily="82" charset="0"/>
              </a:rPr>
              <a:t>The configuration of a communication network's components—links, nodes, etc.—is known as its topology. Network topology is a term used to define or explain the configuration of many forms of telecommunication networks, such as computer networks, industrial fieldbuses, and command and control radio networks.</a:t>
            </a:r>
          </a:p>
          <a:p>
            <a:r>
              <a:rPr lang="en-US" dirty="0">
                <a:latin typeface="Algerian" panose="04020705040A02060702" pitchFamily="82" charset="0"/>
              </a:rPr>
              <a:t>The topological structure of a network is known as network topology, and it can be represented physically or conceptually. It is a graph theory application[3] where connecting devices are modeled as links or lines between the nodes, and communicating devices are modeled as nodes. Physical topology refers to where different network elements are located (such as device placement and cable installation), whereas logical topology shows how data moves throughout a network. Even if two networks may have different node distances, physical connections, transmission speeds, or signal kinds, their logical topologies might be the same. The physical layer of the OSI model is particularly interested in the physical topology of a network.</a:t>
            </a:r>
            <a:endParaRPr lang="en-PH" dirty="0">
              <a:latin typeface="Algerian" panose="04020705040A02060702" pitchFamily="82" charset="0"/>
            </a:endParaRPr>
          </a:p>
        </p:txBody>
      </p:sp>
    </p:spTree>
    <p:extLst>
      <p:ext uri="{BB962C8B-B14F-4D97-AF65-F5344CB8AC3E}">
        <p14:creationId xmlns:p14="http://schemas.microsoft.com/office/powerpoint/2010/main" val="31603659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8F494-A492-7013-4D3B-5F6335BE523A}"/>
              </a:ext>
            </a:extLst>
          </p:cNvPr>
          <p:cNvSpPr>
            <a:spLocks noGrp="1"/>
          </p:cNvSpPr>
          <p:nvPr>
            <p:ph type="title"/>
          </p:nvPr>
        </p:nvSpPr>
        <p:spPr/>
        <p:txBody>
          <a:bodyPr/>
          <a:lstStyle/>
          <a:p>
            <a:endParaRPr lang="en-PH"/>
          </a:p>
        </p:txBody>
      </p:sp>
      <p:pic>
        <p:nvPicPr>
          <p:cNvPr id="4" name="Content Placeholder 3">
            <a:extLst>
              <a:ext uri="{FF2B5EF4-FFF2-40B4-BE49-F238E27FC236}">
                <a16:creationId xmlns:a16="http://schemas.microsoft.com/office/drawing/2014/main" id="{B3E0A579-A0CD-A65F-8772-90BC77611A41}"/>
              </a:ext>
            </a:extLst>
          </p:cNvPr>
          <p:cNvPicPr>
            <a:picLocks noGrp="1" noChangeAspect="1"/>
          </p:cNvPicPr>
          <p:nvPr>
            <p:ph idx="1"/>
          </p:nvPr>
        </p:nvPicPr>
        <p:blipFill>
          <a:blip r:embed="rId2"/>
          <a:stretch>
            <a:fillRect/>
          </a:stretch>
        </p:blipFill>
        <p:spPr>
          <a:xfrm>
            <a:off x="1371600" y="685799"/>
            <a:ext cx="9805737" cy="5143849"/>
          </a:xfrm>
          <a:prstGeom prst="rect">
            <a:avLst/>
          </a:prstGeom>
        </p:spPr>
      </p:pic>
    </p:spTree>
    <p:extLst>
      <p:ext uri="{BB962C8B-B14F-4D97-AF65-F5344CB8AC3E}">
        <p14:creationId xmlns:p14="http://schemas.microsoft.com/office/powerpoint/2010/main" val="49538550"/>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docProps/app.xml><?xml version="1.0" encoding="utf-8"?>
<Properties xmlns="http://schemas.openxmlformats.org/officeDocument/2006/extended-properties" xmlns:vt="http://schemas.openxmlformats.org/officeDocument/2006/docPropsVTypes">
  <Template>TM10001105[[fn=裁剪]]</Template>
  <TotalTime>343</TotalTime>
  <Words>2951</Words>
  <Application>Microsoft Office PowerPoint</Application>
  <PresentationFormat>Widescreen</PresentationFormat>
  <Paragraphs>121</Paragraphs>
  <Slides>40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40</vt:i4>
      </vt:variant>
    </vt:vector>
  </HeadingPairs>
  <TitlesOfParts>
    <vt:vector size="47" baseType="lpstr">
      <vt:lpstr>Algerian</vt:lpstr>
      <vt:lpstr>Arial</vt:lpstr>
      <vt:lpstr>Bell MT</vt:lpstr>
      <vt:lpstr>Franklin Gothic Book</vt:lpstr>
      <vt:lpstr>urw-din</vt:lpstr>
      <vt:lpstr>Wingdings</vt:lpstr>
      <vt:lpstr>Crop</vt:lpstr>
      <vt:lpstr>COMPUTER NETWORK</vt:lpstr>
      <vt:lpstr>AGENDA</vt:lpstr>
      <vt:lpstr>COMPUTER NETWORK </vt:lpstr>
      <vt:lpstr>HARDWARE: NERTWORK CONNECTING DEVICE</vt:lpstr>
      <vt:lpstr>SWITCH VLAN</vt:lpstr>
      <vt:lpstr>SWITCH VLAN</vt:lpstr>
      <vt:lpstr>VLAN VIRTUAL LOCAL AREA NETWORK</vt:lpstr>
      <vt:lpstr>NETWORK TOPOLOGY </vt:lpstr>
      <vt:lpstr>PowerPoint Presentation</vt:lpstr>
      <vt:lpstr>OSI MODEL</vt:lpstr>
      <vt:lpstr>OSI MODEL layer function</vt:lpstr>
      <vt:lpstr>OSI MODEL layer function</vt:lpstr>
      <vt:lpstr>OSI MODEL layer function</vt:lpstr>
      <vt:lpstr>OSI MODEL layer function</vt:lpstr>
      <vt:lpstr>OSI MODEL layer function</vt:lpstr>
      <vt:lpstr>OSI MODEL layer function</vt:lpstr>
      <vt:lpstr>OSI MODEL layer function</vt:lpstr>
      <vt:lpstr>Mesh ‘LAN’  local area network</vt:lpstr>
      <vt:lpstr>Types of Computer Networks </vt:lpstr>
      <vt:lpstr>Local Area Network (LAN) </vt:lpstr>
      <vt:lpstr> Wide Area Network (WAN)</vt:lpstr>
      <vt:lpstr>Wireless Local Area Network (WLAN) </vt:lpstr>
      <vt:lpstr>Campus Area Network (CAN)</vt:lpstr>
      <vt:lpstr>Metropolitan Area Network (MAN)</vt:lpstr>
      <vt:lpstr> Storage Area Network (SAN) </vt:lpstr>
      <vt:lpstr> System Area Network (SAN)</vt:lpstr>
      <vt:lpstr> Passive Optical Local Area Network (POLAN)</vt:lpstr>
      <vt:lpstr>Enterprise Private Network (EPN)</vt:lpstr>
      <vt:lpstr> Virtual Private Network (VPN)</vt:lpstr>
      <vt:lpstr>Home Area Network (HAN)</vt:lpstr>
      <vt:lpstr>COMPUTER NETWORK:SOFT WARE</vt:lpstr>
      <vt:lpstr>TCP/ICP PROTOCOL SUITE</vt:lpstr>
      <vt:lpstr>PowerPoint Presentation</vt:lpstr>
      <vt:lpstr>PowerPoint Presentation</vt:lpstr>
      <vt:lpstr>HTTPS</vt:lpstr>
      <vt:lpstr> COMPUTER NETWORK</vt:lpstr>
      <vt:lpstr>COMPUTER NETWORK: WINDOW COMMAND</vt:lpstr>
      <vt:lpstr>What are internal computer hardware components?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NETWORK</dc:title>
  <dc:creator>owner</dc:creator>
  <cp:lastModifiedBy>Vivian Fernando</cp:lastModifiedBy>
  <cp:revision>21</cp:revision>
  <dcterms:created xsi:type="dcterms:W3CDTF">2022-12-07T00:32:14Z</dcterms:created>
  <dcterms:modified xsi:type="dcterms:W3CDTF">2023-01-03T15:15:10Z</dcterms:modified>
</cp:coreProperties>
</file>

<file path=docProps/thumbnail.jpeg>
</file>